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91" r:id="rId3"/>
    <p:sldId id="292" r:id="rId4"/>
    <p:sldId id="294" r:id="rId5"/>
    <p:sldId id="295" r:id="rId6"/>
    <p:sldId id="293" r:id="rId7"/>
    <p:sldId id="301" r:id="rId8"/>
    <p:sldId id="259" r:id="rId9"/>
    <p:sldId id="299" r:id="rId10"/>
    <p:sldId id="260" r:id="rId11"/>
    <p:sldId id="261" r:id="rId12"/>
    <p:sldId id="262" r:id="rId13"/>
    <p:sldId id="263" r:id="rId14"/>
    <p:sldId id="298" r:id="rId15"/>
    <p:sldId id="296" r:id="rId16"/>
    <p:sldId id="297" r:id="rId17"/>
    <p:sldId id="265" r:id="rId18"/>
    <p:sldId id="266" r:id="rId19"/>
    <p:sldId id="268" r:id="rId20"/>
    <p:sldId id="269" r:id="rId21"/>
    <p:sldId id="272" r:id="rId22"/>
    <p:sldId id="274" r:id="rId23"/>
    <p:sldId id="273" r:id="rId24"/>
    <p:sldId id="275" r:id="rId25"/>
    <p:sldId id="277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DCD"/>
    <a:srgbClr val="C0C0C0"/>
    <a:srgbClr val="6666FF"/>
    <a:srgbClr val="FFF7C9"/>
    <a:srgbClr val="FEF4EC"/>
    <a:srgbClr val="FEF7E6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281" autoAdjust="0"/>
    <p:restoredTop sz="93656" autoAdjust="0"/>
  </p:normalViewPr>
  <p:slideViewPr>
    <p:cSldViewPr snapToGrid="0">
      <p:cViewPr varScale="1">
        <p:scale>
          <a:sx n="74" d="100"/>
          <a:sy n="74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A729F-62E6-4BB1-960E-1A392D7DB81F}" type="datetimeFigureOut">
              <a:rPr lang="pl-PL" smtClean="0"/>
              <a:pPr/>
              <a:t>2018-10-01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D4A09-3C83-4025-90B8-F50F78E34D1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7846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6C30-E057-432C-8879-CF6CE2D013F3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599118" y="6338170"/>
            <a:ext cx="544882" cy="358253"/>
          </a:xfrm>
        </p:spPr>
        <p:txBody>
          <a:bodyPr/>
          <a:lstStyle/>
          <a:p>
            <a:fld id="{F2E4C99A-D339-48AC-B704-324513793A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A683-3B1F-4270-96FC-2E9597AC3840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99A-D339-48AC-B704-324513793A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0E5F-98D7-416D-A502-3FD87A64A0BE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99A-D339-48AC-B704-324513793A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CF1E-2040-4B8F-BCEC-807E785C8CA2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11CA-4CD5-4C7A-8B91-0B55693773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94EF-7333-4D38-82D5-3B402B333BEF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11CA-4CD5-4C7A-8B91-0B55693773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61A5-3649-42C0-809F-3AF75AFC54E0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11CA-4CD5-4C7A-8B91-0B55693773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DD33-3643-4A3B-9C1E-F0F892367E9D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11CA-4CD5-4C7A-8B91-0B55693773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EE5E-A3DA-4554-B0A0-022F956D554E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11CA-4CD5-4C7A-8B91-0B55693773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E17C-A4A7-4BDF-9151-1BB66B63D972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11CA-4CD5-4C7A-8B91-0B55693773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0238-24F6-43F0-8F74-E2ED109CED03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11CA-4CD5-4C7A-8B91-0B55693773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A9CC-4A0B-4013-B987-9AD08DA3CEF8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11CA-4CD5-4C7A-8B91-0B55693773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B4A6-FE4C-43B0-B271-29740406D70F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99A-D339-48AC-B704-324513793A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4999-B14B-46CB-9070-EF032707DF09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11CA-4CD5-4C7A-8B91-0B55693773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7F7B-C4E0-463D-A124-B9A899B9C455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11CA-4CD5-4C7A-8B91-0B55693773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D8C2-CB7D-4451-896F-DF614E836106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011CA-4CD5-4C7A-8B91-0B55693773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86E3-B0A5-44F2-BD1F-26FBD990B061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99A-D339-48AC-B704-324513793A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9BA1-BFF3-4543-942A-DC02455377F4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99A-D339-48AC-B704-324513793A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3FC4-C167-4DF9-9D5B-C5E4BF58BC6C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99A-D339-48AC-B704-324513793A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78AC-5210-4D2C-AB4C-163E39B588F3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99A-D339-48AC-B704-324513793A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394B-870B-4320-9B8A-3860829FEB50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561540" y="6313118"/>
            <a:ext cx="582460" cy="383305"/>
          </a:xfrm>
        </p:spPr>
        <p:txBody>
          <a:bodyPr/>
          <a:lstStyle/>
          <a:p>
            <a:fld id="{F2E4C99A-D339-48AC-B704-324513793A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E8F6-0742-49F8-AC29-3977592E5ED7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99A-D339-48AC-B704-324513793A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2C10-DE33-45B6-970F-E32EA16359C4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99A-D339-48AC-B704-324513793AF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B9652-C430-41BA-AAA2-805B51643302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4C99A-D339-48AC-B704-324513793AF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1474D-E4D4-4608-8D34-4098578C0304}" type="datetime1">
              <a:rPr lang="pl-PL" smtClean="0"/>
              <a:pPr/>
              <a:t>2018-10-01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523962" y="6313118"/>
            <a:ext cx="620038" cy="3582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011CA-4CD5-4C7A-8B91-0B55693773A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package" Target="../embeddings/Dokument_programu_Microsoft_Office_Word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3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4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5.docx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" descr="E:\Documents and Settings\tadeusz\Moje dokumenty\Dydaktyka\PKM\PKM III\rysunki do PKM\rysunki PKM\rys. 9.36.jpg"/>
          <p:cNvPicPr>
            <a:picLocks noChangeAspect="1" noChangeArrowheads="1"/>
          </p:cNvPicPr>
          <p:nvPr/>
        </p:nvPicPr>
        <p:blipFill>
          <a:blip r:embed="rId2" cstate="print"/>
          <a:srcRect l="6063" t="5675" r="6812" b="7256"/>
          <a:stretch>
            <a:fillRect/>
          </a:stretch>
        </p:blipFill>
        <p:spPr bwMode="auto">
          <a:xfrm>
            <a:off x="4646394" y="2920182"/>
            <a:ext cx="4497606" cy="3937818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2614641" y="1238874"/>
            <a:ext cx="526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pl-PL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99A-D339-48AC-B704-324513793AF1}" type="slidenum">
              <a:rPr lang="pl-PL" smtClean="0"/>
              <a:pPr/>
              <a:t>1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634169" y="0"/>
            <a:ext cx="8509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Obciążenia  elementów  przekładni  zębatych</a:t>
            </a:r>
            <a:endParaRPr lang="pl-PL" sz="2800" b="1" dirty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16192" y="693183"/>
            <a:ext cx="8465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Opisy geometrii i warunki zapewniające poprawne funkcjonowanie pod względem kinematycznym</a:t>
            </a:r>
          </a:p>
        </p:txBody>
      </p:sp>
      <p:sp>
        <p:nvSpPr>
          <p:cNvPr id="5" name="Dowolny kształt 4"/>
          <p:cNvSpPr/>
          <p:nvPr/>
        </p:nvSpPr>
        <p:spPr>
          <a:xfrm>
            <a:off x="122903" y="-44236"/>
            <a:ext cx="422787" cy="1165114"/>
          </a:xfrm>
          <a:custGeom>
            <a:avLst/>
            <a:gdLst>
              <a:gd name="connsiteX0" fmla="*/ 228600 w 228600"/>
              <a:gd name="connsiteY0" fmla="*/ 1757516 h 1757516"/>
              <a:gd name="connsiteX1" fmla="*/ 36871 w 228600"/>
              <a:gd name="connsiteY1" fmla="*/ 1093838 h 1757516"/>
              <a:gd name="connsiteX2" fmla="*/ 7374 w 228600"/>
              <a:gd name="connsiteY2" fmla="*/ 164690 h 1757516"/>
              <a:gd name="connsiteX3" fmla="*/ 7374 w 228600"/>
              <a:gd name="connsiteY3" fmla="*/ 105696 h 1757516"/>
              <a:gd name="connsiteX0" fmla="*/ 231058 w 231058"/>
              <a:gd name="connsiteY0" fmla="*/ 1718187 h 1718187"/>
              <a:gd name="connsiteX1" fmla="*/ 68825 w 231058"/>
              <a:gd name="connsiteY1" fmla="*/ 818535 h 1718187"/>
              <a:gd name="connsiteX2" fmla="*/ 9832 w 231058"/>
              <a:gd name="connsiteY2" fmla="*/ 125361 h 1718187"/>
              <a:gd name="connsiteX3" fmla="*/ 9832 w 231058"/>
              <a:gd name="connsiteY3" fmla="*/ 66367 h 1718187"/>
              <a:gd name="connsiteX0" fmla="*/ 231058 w 361336"/>
              <a:gd name="connsiteY0" fmla="*/ 1718187 h 1718187"/>
              <a:gd name="connsiteX1" fmla="*/ 334297 w 361336"/>
              <a:gd name="connsiteY1" fmla="*/ 1393726 h 1718187"/>
              <a:gd name="connsiteX2" fmla="*/ 68825 w 361336"/>
              <a:gd name="connsiteY2" fmla="*/ 818535 h 1718187"/>
              <a:gd name="connsiteX3" fmla="*/ 9832 w 361336"/>
              <a:gd name="connsiteY3" fmla="*/ 125361 h 1718187"/>
              <a:gd name="connsiteX4" fmla="*/ 9832 w 361336"/>
              <a:gd name="connsiteY4" fmla="*/ 66367 h 1718187"/>
              <a:gd name="connsiteX0" fmla="*/ 540774 w 540774"/>
              <a:gd name="connsiteY0" fmla="*/ 1408471 h 1492049"/>
              <a:gd name="connsiteX1" fmla="*/ 334297 w 540774"/>
              <a:gd name="connsiteY1" fmla="*/ 1393726 h 1492049"/>
              <a:gd name="connsiteX2" fmla="*/ 68825 w 540774"/>
              <a:gd name="connsiteY2" fmla="*/ 818535 h 1492049"/>
              <a:gd name="connsiteX3" fmla="*/ 9832 w 540774"/>
              <a:gd name="connsiteY3" fmla="*/ 125361 h 1492049"/>
              <a:gd name="connsiteX4" fmla="*/ 9832 w 540774"/>
              <a:gd name="connsiteY4" fmla="*/ 66367 h 149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774" h="1492049">
                <a:moveTo>
                  <a:pt x="540774" y="1408471"/>
                </a:moveTo>
                <a:cubicBezTo>
                  <a:pt x="540774" y="1406014"/>
                  <a:pt x="412955" y="1492049"/>
                  <a:pt x="334297" y="1393726"/>
                </a:cubicBezTo>
                <a:cubicBezTo>
                  <a:pt x="255639" y="1295403"/>
                  <a:pt x="122902" y="1029929"/>
                  <a:pt x="68825" y="818535"/>
                </a:cubicBezTo>
                <a:cubicBezTo>
                  <a:pt x="14748" y="607141"/>
                  <a:pt x="19664" y="250722"/>
                  <a:pt x="9832" y="125361"/>
                </a:cubicBezTo>
                <a:cubicBezTo>
                  <a:pt x="0" y="0"/>
                  <a:pt x="7374" y="13519"/>
                  <a:pt x="9832" y="66367"/>
                </a:cubicBezTo>
              </a:path>
            </a:pathLst>
          </a:custGeom>
          <a:ln w="3810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678426" y="1858305"/>
            <a:ext cx="8111613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Zapewnienie odporności na procesy prowadzące do uszkodzeń</a:t>
            </a:r>
          </a:p>
          <a:p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spełnienie warunków ograniczających wytrzymałościowych, …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trzałka w dół 6"/>
          <p:cNvSpPr/>
          <p:nvPr/>
        </p:nvSpPr>
        <p:spPr>
          <a:xfrm>
            <a:off x="1342104" y="2227015"/>
            <a:ext cx="796412" cy="530942"/>
          </a:xfrm>
          <a:prstGeom prst="downArrow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294977" y="4513010"/>
            <a:ext cx="3111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Wyznaczenie obciążeń</a:t>
            </a:r>
          </a:p>
          <a:p>
            <a:r>
              <a:rPr lang="pl-PL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(sił </a:t>
            </a:r>
            <a:r>
              <a:rPr lang="pl-PL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międzyzębnych</a:t>
            </a:r>
            <a:r>
              <a:rPr lang="pl-PL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pl-PL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trzałka w prawo 10"/>
          <p:cNvSpPr/>
          <p:nvPr/>
        </p:nvSpPr>
        <p:spPr>
          <a:xfrm rot="19389834">
            <a:off x="1786320" y="3661971"/>
            <a:ext cx="2295953" cy="311915"/>
          </a:xfrm>
          <a:prstGeom prst="rightArrow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lewo i prawo 12"/>
          <p:cNvSpPr/>
          <p:nvPr/>
        </p:nvSpPr>
        <p:spPr>
          <a:xfrm>
            <a:off x="3495364" y="4719484"/>
            <a:ext cx="1835583" cy="471948"/>
          </a:xfrm>
          <a:prstGeom prst="leftRightArrow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3" name="Grupa 32"/>
          <p:cNvGrpSpPr/>
          <p:nvPr/>
        </p:nvGrpSpPr>
        <p:grpSpPr>
          <a:xfrm>
            <a:off x="4891835" y="4140632"/>
            <a:ext cx="4038188" cy="1400615"/>
            <a:chOff x="4891835" y="4140632"/>
            <a:chExt cx="4038188" cy="1400615"/>
          </a:xfrm>
        </p:grpSpPr>
        <p:sp>
          <p:nvSpPr>
            <p:cNvPr id="14" name="Łuk 13"/>
            <p:cNvSpPr/>
            <p:nvPr/>
          </p:nvSpPr>
          <p:spPr>
            <a:xfrm>
              <a:off x="6111584" y="4238540"/>
              <a:ext cx="182602" cy="182602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6" name="Łącznik prosty 15"/>
            <p:cNvCxnSpPr/>
            <p:nvPr/>
          </p:nvCxnSpPr>
          <p:spPr>
            <a:xfrm>
              <a:off x="4891835" y="4235763"/>
              <a:ext cx="131624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rójkąt równoramienny 16"/>
            <p:cNvSpPr/>
            <p:nvPr/>
          </p:nvSpPr>
          <p:spPr>
            <a:xfrm rot="5400000">
              <a:off x="5266526" y="4057073"/>
              <a:ext cx="186824" cy="353942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Trójkąt równoramienny 17"/>
            <p:cNvSpPr/>
            <p:nvPr/>
          </p:nvSpPr>
          <p:spPr>
            <a:xfrm rot="10800000">
              <a:off x="6191298" y="4713822"/>
              <a:ext cx="197201" cy="319219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Trójkąt równoramienny 18"/>
            <p:cNvSpPr/>
            <p:nvPr/>
          </p:nvSpPr>
          <p:spPr>
            <a:xfrm>
              <a:off x="7358313" y="4629339"/>
              <a:ext cx="178888" cy="338907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Łuk 19"/>
            <p:cNvSpPr/>
            <p:nvPr/>
          </p:nvSpPr>
          <p:spPr>
            <a:xfrm rot="5400000">
              <a:off x="7284311" y="5387988"/>
              <a:ext cx="153259" cy="153259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Łuk 20"/>
            <p:cNvSpPr/>
            <p:nvPr/>
          </p:nvSpPr>
          <p:spPr>
            <a:xfrm rot="10800000">
              <a:off x="6285169" y="5351129"/>
              <a:ext cx="182602" cy="182602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3" name="Łącznik prosty 22"/>
            <p:cNvCxnSpPr/>
            <p:nvPr/>
          </p:nvCxnSpPr>
          <p:spPr>
            <a:xfrm flipH="1">
              <a:off x="6281888" y="4330074"/>
              <a:ext cx="12301" cy="111532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Łuk 24"/>
            <p:cNvSpPr/>
            <p:nvPr/>
          </p:nvSpPr>
          <p:spPr>
            <a:xfrm rot="16200000">
              <a:off x="7450326" y="4248735"/>
              <a:ext cx="153259" cy="153259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7" name="Łącznik prosty 26"/>
            <p:cNvCxnSpPr/>
            <p:nvPr/>
          </p:nvCxnSpPr>
          <p:spPr>
            <a:xfrm>
              <a:off x="6376470" y="5533731"/>
              <a:ext cx="993995" cy="34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Łącznik prosty 28"/>
            <p:cNvCxnSpPr/>
            <p:nvPr/>
          </p:nvCxnSpPr>
          <p:spPr>
            <a:xfrm>
              <a:off x="7446226" y="4325364"/>
              <a:ext cx="189" cy="115283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rójkąt równoramienny 29"/>
            <p:cNvSpPr/>
            <p:nvPr/>
          </p:nvSpPr>
          <p:spPr>
            <a:xfrm rot="5400000">
              <a:off x="8671126" y="4084659"/>
              <a:ext cx="178888" cy="338907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2" name="Łącznik prosty 31"/>
            <p:cNvCxnSpPr>
              <a:stCxn id="25" idx="2"/>
              <a:endCxn id="30" idx="3"/>
            </p:cNvCxnSpPr>
            <p:nvPr/>
          </p:nvCxnSpPr>
          <p:spPr>
            <a:xfrm>
              <a:off x="7526956" y="4248735"/>
              <a:ext cx="1064161" cy="53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ole tekstowe 27"/>
          <p:cNvSpPr txBox="1"/>
          <p:nvPr/>
        </p:nvSpPr>
        <p:spPr>
          <a:xfrm>
            <a:off x="7797591" y="0"/>
            <a:ext cx="1339762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800" b="0" i="1" dirty="0" smtClean="0">
                <a:latin typeface="Times New Roman" pitchFamily="18" charset="0"/>
                <a:cs typeface="Times New Roman" pitchFamily="18" charset="0"/>
              </a:rPr>
              <a:t>PKM </a:t>
            </a:r>
            <a:r>
              <a:rPr lang="pl-PL" sz="1800" b="0" i="1" dirty="0" smtClean="0">
                <a:latin typeface="Times New Roman" pitchFamily="18" charset="0"/>
                <a:cs typeface="Times New Roman" pitchFamily="18" charset="0"/>
              </a:rPr>
              <a:t>III.2c</a:t>
            </a:r>
            <a:endParaRPr lang="pl-PL" sz="1800" b="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/>
          <p:nvPr/>
        </p:nvSpPr>
        <p:spPr>
          <a:xfrm>
            <a:off x="6215042" y="0"/>
            <a:ext cx="2928958" cy="3214710"/>
          </a:xfrm>
          <a:prstGeom prst="rect">
            <a:avLst/>
          </a:prstGeom>
          <a:solidFill>
            <a:srgbClr val="FFF7C9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214282" y="0"/>
            <a:ext cx="3214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Siły (nominalne)</a:t>
            </a:r>
          </a:p>
          <a:p>
            <a:r>
              <a:rPr lang="pl-PL" sz="28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w strefie zazębienia</a:t>
            </a:r>
          </a:p>
          <a:p>
            <a:r>
              <a:rPr lang="pl-PL" sz="28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kół stożkowych</a:t>
            </a:r>
          </a:p>
          <a:p>
            <a:r>
              <a:rPr lang="pl-PL" sz="28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o zębach prostych</a:t>
            </a:r>
            <a:endParaRPr lang="pl-PL" sz="2800" dirty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357166"/>
            <a:ext cx="1524000" cy="800100"/>
          </a:xfrm>
          <a:prstGeom prst="rect">
            <a:avLst/>
          </a:prstGeom>
          <a:noFill/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1357298"/>
            <a:ext cx="2085975" cy="409575"/>
          </a:xfrm>
          <a:prstGeom prst="rect">
            <a:avLst/>
          </a:prstGeom>
          <a:noFill/>
        </p:spPr>
      </p:pic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0" y="499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Symbol zastępczy numeru slajdu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99A-D339-48AC-B704-324513793AF1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6418" name="Picture 3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666" y="2229729"/>
            <a:ext cx="2343150" cy="409575"/>
          </a:xfrm>
          <a:prstGeom prst="rect">
            <a:avLst/>
          </a:prstGeom>
          <a:noFill/>
        </p:spPr>
      </p:pic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6422" name="Picture 3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0684" y="2736167"/>
            <a:ext cx="2343150" cy="409575"/>
          </a:xfrm>
          <a:prstGeom prst="rect">
            <a:avLst/>
          </a:prstGeom>
          <a:noFill/>
        </p:spPr>
      </p:pic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26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26" name="Grupa 25"/>
          <p:cNvGrpSpPr/>
          <p:nvPr/>
        </p:nvGrpSpPr>
        <p:grpSpPr>
          <a:xfrm>
            <a:off x="-684368" y="1490663"/>
            <a:ext cx="6470650" cy="4881562"/>
            <a:chOff x="-787400" y="1490663"/>
            <a:chExt cx="6470650" cy="4881562"/>
          </a:xfrm>
        </p:grpSpPr>
        <p:graphicFrame>
          <p:nvGraphicFramePr>
            <p:cNvPr id="16415" name="Object 31"/>
            <p:cNvGraphicFramePr>
              <a:graphicFrameLocks noChangeAspect="1"/>
            </p:cNvGraphicFramePr>
            <p:nvPr/>
          </p:nvGraphicFramePr>
          <p:xfrm>
            <a:off x="-787400" y="1490663"/>
            <a:ext cx="6470650" cy="4881562"/>
          </p:xfrm>
          <a:graphic>
            <a:graphicData uri="http://schemas.openxmlformats.org/presentationml/2006/ole">
              <p:oleObj spid="_x0000_s16423" name="Dokument" r:id="rId7" imgW="7316903" imgH="5517935" progId="Word.Document.12">
                <p:embed/>
              </p:oleObj>
            </a:graphicData>
          </a:graphic>
        </p:graphicFrame>
        <p:grpSp>
          <p:nvGrpSpPr>
            <p:cNvPr id="32" name="Grupa 31"/>
            <p:cNvGrpSpPr/>
            <p:nvPr/>
          </p:nvGrpSpPr>
          <p:grpSpPr>
            <a:xfrm>
              <a:off x="2176913" y="4757455"/>
              <a:ext cx="559558" cy="759656"/>
              <a:chOff x="2292824" y="4937761"/>
              <a:chExt cx="559558" cy="759656"/>
            </a:xfrm>
          </p:grpSpPr>
          <p:sp>
            <p:nvSpPr>
              <p:cNvPr id="22" name="pole tekstowe 21"/>
              <p:cNvSpPr txBox="1"/>
              <p:nvPr/>
            </p:nvSpPr>
            <p:spPr>
              <a:xfrm>
                <a:off x="2292824" y="5213444"/>
                <a:ext cx="55955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pl-PL" sz="1400" i="1" dirty="0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Prostokąt 29"/>
              <p:cNvSpPr/>
              <p:nvPr/>
            </p:nvSpPr>
            <p:spPr>
              <a:xfrm rot="2789169">
                <a:off x="2180493" y="5064370"/>
                <a:ext cx="759656" cy="5064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1" name="pole tekstowe 30"/>
              <p:cNvSpPr txBox="1"/>
              <p:nvPr/>
            </p:nvSpPr>
            <p:spPr>
              <a:xfrm>
                <a:off x="2363373" y="5176913"/>
                <a:ext cx="3938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0" y="-64395"/>
            <a:ext cx="9144000" cy="6837363"/>
            <a:chOff x="0" y="0"/>
            <a:chExt cx="9144000" cy="6837363"/>
          </a:xfrm>
        </p:grpSpPr>
        <p:graphicFrame>
          <p:nvGraphicFramePr>
            <p:cNvPr id="18537" name="Object 105"/>
            <p:cNvGraphicFramePr>
              <a:graphicFrameLocks noChangeAspect="1"/>
            </p:cNvGraphicFramePr>
            <p:nvPr/>
          </p:nvGraphicFramePr>
          <p:xfrm>
            <a:off x="211138" y="1350963"/>
            <a:ext cx="6499225" cy="5486400"/>
          </p:xfrm>
          <a:graphic>
            <a:graphicData uri="http://schemas.openxmlformats.org/presentationml/2006/ole">
              <p:oleObj spid="_x0000_s18545" name="Dokument" r:id="rId3" imgW="5870238" imgH="4962778" progId="Word.Document.12">
                <p:embed/>
              </p:oleObj>
            </a:graphicData>
          </a:graphic>
        </p:graphicFrame>
        <p:sp>
          <p:nvSpPr>
            <p:cNvPr id="2" name="pole tekstowe 1"/>
            <p:cNvSpPr txBox="1"/>
            <p:nvPr/>
          </p:nvSpPr>
          <p:spPr>
            <a:xfrm>
              <a:off x="0" y="0"/>
              <a:ext cx="91440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Zadanie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Bęben wciągarki linowej jest napędzany silnikiem elektrycznym poprzez dwustopniową przekładnię zębatą, pokazaną na rysunku. Zęby pierwsze-</a:t>
              </a:r>
            </a:p>
            <a:p>
              <a:endParaRPr lang="pl-PL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pole tekstowe 107"/>
            <p:cNvSpPr txBox="1"/>
            <p:nvPr/>
          </p:nvSpPr>
          <p:spPr>
            <a:xfrm>
              <a:off x="3714744" y="1131292"/>
              <a:ext cx="5429256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go stopnia są skośne, a drugiego – proste.</a:t>
              </a:r>
            </a:p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Łożyska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B – 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poprzeczne kulkowe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Należy :</a:t>
              </a:r>
            </a:p>
            <a:p>
              <a:pPr marL="457200" indent="-457200"/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1. na przestrzennym szkicu członu, zło-</a:t>
              </a:r>
            </a:p>
            <a:p>
              <a:pPr marL="457200" indent="-457200"/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pl-PL" sz="2400" dirty="0" err="1" smtClean="0">
                  <a:latin typeface="Times New Roman" pitchFamily="18" charset="0"/>
                  <a:cs typeface="Times New Roman" pitchFamily="18" charset="0"/>
                </a:rPr>
                <a:t>żonego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z wałka i koła 1, przedstawić</a:t>
              </a:r>
            </a:p>
            <a:p>
              <a:pPr marL="457200" indent="-457200"/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    wektory składowych sił działających</a:t>
              </a:r>
            </a:p>
            <a:p>
              <a:pPr marL="457200" indent="-457200"/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    na zęby koła 1 w strefie zazębienia,</a:t>
              </a:r>
            </a:p>
            <a:p>
              <a:pPr marL="457200" indent="-457200"/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2. wyznaczyć reakcję poprzeczną i </a:t>
              </a:r>
              <a:r>
                <a:rPr lang="pl-PL" sz="2400" dirty="0" err="1" smtClean="0">
                  <a:latin typeface="Times New Roman" pitchFamily="18" charset="0"/>
                  <a:cs typeface="Times New Roman" pitchFamily="18" charset="0"/>
                </a:rPr>
                <a:t>reak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pPr marL="457200" indent="-457200"/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pl-PL" sz="2400" dirty="0" err="1" smtClean="0">
                  <a:latin typeface="Times New Roman" pitchFamily="18" charset="0"/>
                  <a:cs typeface="Times New Roman" pitchFamily="18" charset="0"/>
                </a:rPr>
                <a:t>cję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wzdłużną łożyska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przy </a:t>
              </a:r>
              <a:r>
                <a:rPr lang="pl-PL" sz="2400" dirty="0" err="1" smtClean="0">
                  <a:latin typeface="Times New Roman" pitchFamily="18" charset="0"/>
                  <a:cs typeface="Times New Roman" pitchFamily="18" charset="0"/>
                </a:rPr>
                <a:t>założe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pPr marL="457200" indent="-457200"/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pl-PL" sz="2400" dirty="0" err="1" smtClean="0">
                  <a:latin typeface="Times New Roman" pitchFamily="18" charset="0"/>
                  <a:cs typeface="Times New Roman" pitchFamily="18" charset="0"/>
                </a:rPr>
                <a:t>niu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, że łożysko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przenosi tylko </a:t>
              </a:r>
              <a:r>
                <a:rPr lang="pl-PL" sz="2400" dirty="0" err="1" smtClean="0">
                  <a:latin typeface="Times New Roman" pitchFamily="18" charset="0"/>
                  <a:cs typeface="Times New Roman" pitchFamily="18" charset="0"/>
                </a:rPr>
                <a:t>obcią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</a:p>
            <a:p>
              <a:pPr marL="457200" indent="-457200"/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pl-PL" sz="2400" dirty="0" err="1" smtClean="0">
                  <a:latin typeface="Times New Roman" pitchFamily="18" charset="0"/>
                  <a:cs typeface="Times New Roman" pitchFamily="18" charset="0"/>
                </a:rPr>
                <a:t>żenie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poprzeczne.</a:t>
              </a:r>
            </a:p>
            <a:p>
              <a:pPr marL="457200" indent="-457200"/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pl-PL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pole tekstowe 108"/>
            <p:cNvSpPr txBox="1"/>
            <p:nvPr/>
          </p:nvSpPr>
          <p:spPr>
            <a:xfrm>
              <a:off x="3836504" y="5113180"/>
              <a:ext cx="4955804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Dane : M</a:t>
              </a:r>
              <a:r>
                <a:rPr lang="pl-PL" sz="14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= 0,15 </a:t>
              </a:r>
              <a:r>
                <a:rPr lang="pl-PL" sz="2400" dirty="0" err="1" smtClean="0">
                  <a:latin typeface="Times New Roman" pitchFamily="18" charset="0"/>
                  <a:cs typeface="Times New Roman" pitchFamily="18" charset="0"/>
                </a:rPr>
                <a:t>kN·m</a:t>
              </a:r>
              <a:r>
                <a:rPr lang="pl-PL" sz="2400" dirty="0" smtClean="0">
                  <a:latin typeface="Times New Roman"/>
                  <a:cs typeface="Times New Roman"/>
                </a:rPr>
                <a:t>, </a:t>
              </a:r>
              <a:r>
                <a:rPr lang="pl-PL" sz="2800" i="1" dirty="0" err="1" smtClean="0">
                  <a:latin typeface="Times New Roman"/>
                  <a:cs typeface="Times New Roman"/>
                </a:rPr>
                <a:t>η</a:t>
              </a:r>
              <a:r>
                <a:rPr lang="pl-PL" sz="1400" i="1" dirty="0" err="1" smtClean="0">
                  <a:latin typeface="Times New Roman"/>
                  <a:cs typeface="Times New Roman"/>
                </a:rPr>
                <a:t>wciąg</a:t>
              </a:r>
              <a:r>
                <a:rPr lang="pl-PL" sz="2400" i="1" dirty="0" smtClean="0">
                  <a:latin typeface="Times New Roman"/>
                  <a:cs typeface="Times New Roman"/>
                </a:rPr>
                <a:t> = </a:t>
              </a:r>
              <a:r>
                <a:rPr lang="pl-PL" sz="2400" dirty="0" smtClean="0">
                  <a:latin typeface="Times New Roman"/>
                  <a:cs typeface="Times New Roman"/>
                </a:rPr>
                <a:t>0,90,</a:t>
              </a:r>
            </a:p>
            <a:p>
              <a:endParaRPr lang="pl-PL" sz="2400" dirty="0" smtClean="0">
                <a:latin typeface="Times New Roman"/>
                <a:cs typeface="Times New Roman"/>
              </a:endParaRPr>
            </a:p>
            <a:p>
              <a:r>
                <a:rPr lang="pl-PL" sz="2400" dirty="0" smtClean="0">
                  <a:latin typeface="Times New Roman"/>
                  <a:cs typeface="Times New Roman"/>
                </a:rPr>
                <a:t>     </a:t>
              </a:r>
              <a:r>
                <a:rPr lang="pl-PL" sz="2400" i="1" dirty="0" smtClean="0">
                  <a:latin typeface="Times New Roman"/>
                  <a:cs typeface="Times New Roman"/>
                </a:rPr>
                <a:t>m</a:t>
              </a:r>
              <a:r>
                <a:rPr lang="pl-PL" sz="2400" baseline="-25000" dirty="0" smtClean="0">
                  <a:latin typeface="Times New Roman"/>
                  <a:cs typeface="Times New Roman"/>
                </a:rPr>
                <a:t>12</a:t>
              </a:r>
              <a:r>
                <a:rPr lang="pl-PL" sz="2400" dirty="0" smtClean="0">
                  <a:latin typeface="Times New Roman"/>
                  <a:cs typeface="Times New Roman"/>
                </a:rPr>
                <a:t> = 3 mm, </a:t>
              </a:r>
              <a:r>
                <a:rPr lang="pl-PL" sz="2400" i="1" dirty="0" smtClean="0">
                  <a:latin typeface="Times New Roman"/>
                  <a:cs typeface="Times New Roman"/>
                </a:rPr>
                <a:t>m</a:t>
              </a:r>
              <a:r>
                <a:rPr lang="pl-PL" sz="2400" baseline="-25000" dirty="0" smtClean="0">
                  <a:latin typeface="Times New Roman"/>
                  <a:cs typeface="Times New Roman"/>
                </a:rPr>
                <a:t>34</a:t>
              </a:r>
              <a:r>
                <a:rPr lang="pl-PL" sz="2400" dirty="0" smtClean="0">
                  <a:latin typeface="Times New Roman"/>
                  <a:cs typeface="Times New Roman"/>
                </a:rPr>
                <a:t> = 4 mm, </a:t>
              </a:r>
              <a:r>
                <a:rPr lang="el-GR" sz="2400" dirty="0" smtClean="0">
                  <a:latin typeface="Times New Roman"/>
                  <a:cs typeface="Times New Roman"/>
                </a:rPr>
                <a:t>β</a:t>
              </a:r>
              <a:r>
                <a:rPr lang="pl-PL" sz="2400" baseline="-25000" dirty="0" smtClean="0">
                  <a:latin typeface="Times New Roman"/>
                  <a:cs typeface="Times New Roman"/>
                </a:rPr>
                <a:t>12</a:t>
              </a:r>
              <a:r>
                <a:rPr lang="pl-PL" sz="2400" dirty="0" smtClean="0">
                  <a:latin typeface="Times New Roman"/>
                  <a:cs typeface="Times New Roman"/>
                </a:rPr>
                <a:t> = 12º,</a:t>
              </a:r>
              <a:endParaRPr lang="pl-PL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540" name="Rectangle 108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pic>
          <p:nvPicPr>
            <p:cNvPr id="18539" name="Picture 10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72852" y="5542906"/>
              <a:ext cx="4400550" cy="409575"/>
            </a:xfrm>
            <a:prstGeom prst="rect">
              <a:avLst/>
            </a:prstGeom>
            <a:noFill/>
          </p:spPr>
        </p:pic>
        <p:sp>
          <p:nvSpPr>
            <p:cNvPr id="18541" name="Rectangle 109"/>
            <p:cNvSpPr>
              <a:spLocks noChangeArrowheads="1"/>
            </p:cNvSpPr>
            <p:nvPr/>
          </p:nvSpPr>
          <p:spPr bwMode="auto">
            <a:xfrm>
              <a:off x="0" y="86677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544" name="Rectangle 112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sp>
          <p:nvSpPr>
            <p:cNvPr id="117" name="pole tekstowe 116"/>
            <p:cNvSpPr txBox="1"/>
            <p:nvPr/>
          </p:nvSpPr>
          <p:spPr>
            <a:xfrm>
              <a:off x="4317678" y="6299490"/>
              <a:ext cx="3433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L = 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270 mm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, l = </a:t>
              </a: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80 </a:t>
              </a:r>
              <a:r>
                <a:rPr lang="pl-PL" sz="2400" dirty="0" err="1" smtClean="0">
                  <a:latin typeface="Times New Roman" pitchFamily="18" charset="0"/>
                  <a:cs typeface="Times New Roman" pitchFamily="18" charset="0"/>
                </a:rPr>
                <a:t>mm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pl-PL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9" name="Prostokąt 118"/>
          <p:cNvSpPr/>
          <p:nvPr/>
        </p:nvSpPr>
        <p:spPr>
          <a:xfrm>
            <a:off x="3902020" y="5184618"/>
            <a:ext cx="5000660" cy="1571636"/>
          </a:xfrm>
          <a:prstGeom prst="rect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99A-D339-48AC-B704-324513793AF1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0722" y="206477"/>
            <a:ext cx="205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Rozwiązanie</a:t>
            </a:r>
            <a:endParaRPr lang="pl-PL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" name="Łącznik prosty 91"/>
          <p:cNvCxnSpPr/>
          <p:nvPr/>
        </p:nvCxnSpPr>
        <p:spPr>
          <a:xfrm flipH="1">
            <a:off x="7572396" y="8286784"/>
            <a:ext cx="428628" cy="1588"/>
          </a:xfrm>
          <a:prstGeom prst="line">
            <a:avLst/>
          </a:prstGeom>
          <a:ln w="5715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upa 93"/>
          <p:cNvGrpSpPr/>
          <p:nvPr/>
        </p:nvGrpSpPr>
        <p:grpSpPr>
          <a:xfrm>
            <a:off x="400460" y="1008551"/>
            <a:ext cx="8743540" cy="3652042"/>
            <a:chOff x="400460" y="108923"/>
            <a:chExt cx="8743540" cy="3652042"/>
          </a:xfrm>
        </p:grpSpPr>
        <p:grpSp>
          <p:nvGrpSpPr>
            <p:cNvPr id="85" name="Grupa 84"/>
            <p:cNvGrpSpPr/>
            <p:nvPr/>
          </p:nvGrpSpPr>
          <p:grpSpPr>
            <a:xfrm>
              <a:off x="5680220" y="108923"/>
              <a:ext cx="3463780" cy="3319185"/>
              <a:chOff x="5680220" y="559099"/>
              <a:chExt cx="3463780" cy="3319185"/>
            </a:xfrm>
          </p:grpSpPr>
          <p:sp>
            <p:nvSpPr>
              <p:cNvPr id="45" name="Łuk 44"/>
              <p:cNvSpPr/>
              <p:nvPr/>
            </p:nvSpPr>
            <p:spPr>
              <a:xfrm rot="2760000">
                <a:off x="5680220" y="640992"/>
                <a:ext cx="2928958" cy="2928958"/>
              </a:xfrm>
              <a:prstGeom prst="arc">
                <a:avLst>
                  <a:gd name="adj1" fmla="val 20361148"/>
                  <a:gd name="adj2" fmla="val 0"/>
                </a:avLst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83" name="Grupa 82"/>
              <p:cNvGrpSpPr/>
              <p:nvPr/>
            </p:nvGrpSpPr>
            <p:grpSpPr>
              <a:xfrm>
                <a:off x="6111860" y="559099"/>
                <a:ext cx="3032140" cy="3319185"/>
                <a:chOff x="6111860" y="953003"/>
                <a:chExt cx="3032140" cy="3319185"/>
              </a:xfrm>
            </p:grpSpPr>
            <p:sp>
              <p:nvSpPr>
                <p:cNvPr id="33" name="Łuk 32"/>
                <p:cNvSpPr/>
                <p:nvPr/>
              </p:nvSpPr>
              <p:spPr>
                <a:xfrm rot="1860000">
                  <a:off x="6387733" y="1742074"/>
                  <a:ext cx="2143140" cy="2143140"/>
                </a:xfrm>
                <a:prstGeom prst="arc">
                  <a:avLst>
                    <a:gd name="adj1" fmla="val 18070742"/>
                    <a:gd name="adj2" fmla="val 19889038"/>
                  </a:avLst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34" name="Łuk 33"/>
                <p:cNvSpPr/>
                <p:nvPr/>
              </p:nvSpPr>
              <p:spPr>
                <a:xfrm rot="1320000">
                  <a:off x="6111860" y="1476787"/>
                  <a:ext cx="2428892" cy="2428892"/>
                </a:xfrm>
                <a:prstGeom prst="arc">
                  <a:avLst>
                    <a:gd name="adj1" fmla="val 20628011"/>
                    <a:gd name="adj2" fmla="val 0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grpSp>
              <p:nvGrpSpPr>
                <p:cNvPr id="79" name="Grupa 78"/>
                <p:cNvGrpSpPr/>
                <p:nvPr/>
              </p:nvGrpSpPr>
              <p:grpSpPr>
                <a:xfrm>
                  <a:off x="6858016" y="953003"/>
                  <a:ext cx="2285984" cy="3319185"/>
                  <a:chOff x="6858016" y="953003"/>
                  <a:chExt cx="2285984" cy="3319185"/>
                </a:xfrm>
              </p:grpSpPr>
              <p:sp>
                <p:nvSpPr>
                  <p:cNvPr id="67" name="pole tekstowe 66"/>
                  <p:cNvSpPr txBox="1"/>
                  <p:nvPr/>
                </p:nvSpPr>
                <p:spPr>
                  <a:xfrm>
                    <a:off x="8001024" y="953003"/>
                    <a:ext cx="928694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400" dirty="0" smtClean="0">
                        <a:latin typeface="Times New Roman" pitchFamily="18" charset="0"/>
                        <a:cs typeface="Times New Roman" pitchFamily="18" charset="0"/>
                      </a:rPr>
                      <a:t>silnik</a:t>
                    </a:r>
                    <a:endParaRPr lang="pl-PL" sz="24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77" name="Grupa 76"/>
                  <p:cNvGrpSpPr/>
                  <p:nvPr/>
                </p:nvGrpSpPr>
                <p:grpSpPr>
                  <a:xfrm>
                    <a:off x="6858016" y="1343230"/>
                    <a:ext cx="2285984" cy="2928958"/>
                    <a:chOff x="6858016" y="1343230"/>
                    <a:chExt cx="2285984" cy="2928958"/>
                  </a:xfrm>
                </p:grpSpPr>
                <p:cxnSp>
                  <p:nvCxnSpPr>
                    <p:cNvPr id="53" name="Łącznik prosty 52"/>
                    <p:cNvCxnSpPr/>
                    <p:nvPr/>
                  </p:nvCxnSpPr>
                  <p:spPr>
                    <a:xfrm rot="5400000">
                      <a:off x="6858810" y="2842634"/>
                      <a:ext cx="1143008" cy="158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Łącznik prosty 53"/>
                    <p:cNvCxnSpPr/>
                    <p:nvPr/>
                  </p:nvCxnSpPr>
                  <p:spPr>
                    <a:xfrm rot="5400000">
                      <a:off x="7358876" y="2771196"/>
                      <a:ext cx="1143008" cy="158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Łącznik prosty 55"/>
                    <p:cNvCxnSpPr/>
                    <p:nvPr/>
                  </p:nvCxnSpPr>
                  <p:spPr>
                    <a:xfrm>
                      <a:off x="7143768" y="2843428"/>
                      <a:ext cx="2000232" cy="158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lg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7" name="Dowolny kształt 56"/>
                    <p:cNvSpPr/>
                    <p:nvPr/>
                  </p:nvSpPr>
                  <p:spPr>
                    <a:xfrm>
                      <a:off x="7438030" y="2200486"/>
                      <a:ext cx="504967" cy="70513"/>
                    </a:xfrm>
                    <a:custGeom>
                      <a:avLst/>
                      <a:gdLst>
                        <a:gd name="connsiteX0" fmla="*/ 0 w 504967"/>
                        <a:gd name="connsiteY0" fmla="*/ 50041 h 70513"/>
                        <a:gd name="connsiteX1" fmla="*/ 122830 w 504967"/>
                        <a:gd name="connsiteY1" fmla="*/ 63689 h 70513"/>
                        <a:gd name="connsiteX2" fmla="*/ 150125 w 504967"/>
                        <a:gd name="connsiteY2" fmla="*/ 9098 h 70513"/>
                        <a:gd name="connsiteX3" fmla="*/ 204716 w 504967"/>
                        <a:gd name="connsiteY3" fmla="*/ 9098 h 70513"/>
                        <a:gd name="connsiteX4" fmla="*/ 245660 w 504967"/>
                        <a:gd name="connsiteY4" fmla="*/ 36393 h 70513"/>
                        <a:gd name="connsiteX5" fmla="*/ 327546 w 504967"/>
                        <a:gd name="connsiteY5" fmla="*/ 63689 h 70513"/>
                        <a:gd name="connsiteX6" fmla="*/ 409433 w 504967"/>
                        <a:gd name="connsiteY6" fmla="*/ 22745 h 70513"/>
                        <a:gd name="connsiteX7" fmla="*/ 477671 w 504967"/>
                        <a:gd name="connsiteY7" fmla="*/ 22745 h 70513"/>
                        <a:gd name="connsiteX8" fmla="*/ 504967 w 504967"/>
                        <a:gd name="connsiteY8" fmla="*/ 36393 h 705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04967" h="70513">
                          <a:moveTo>
                            <a:pt x="0" y="50041"/>
                          </a:moveTo>
                          <a:cubicBezTo>
                            <a:pt x="48904" y="60277"/>
                            <a:pt x="97809" y="70513"/>
                            <a:pt x="122830" y="63689"/>
                          </a:cubicBezTo>
                          <a:cubicBezTo>
                            <a:pt x="147851" y="56865"/>
                            <a:pt x="136477" y="18196"/>
                            <a:pt x="150125" y="9098"/>
                          </a:cubicBezTo>
                          <a:cubicBezTo>
                            <a:pt x="163773" y="0"/>
                            <a:pt x="188794" y="4549"/>
                            <a:pt x="204716" y="9098"/>
                          </a:cubicBezTo>
                          <a:cubicBezTo>
                            <a:pt x="220638" y="13647"/>
                            <a:pt x="225188" y="27295"/>
                            <a:pt x="245660" y="36393"/>
                          </a:cubicBezTo>
                          <a:cubicBezTo>
                            <a:pt x="266132" y="45491"/>
                            <a:pt x="300251" y="65964"/>
                            <a:pt x="327546" y="63689"/>
                          </a:cubicBezTo>
                          <a:cubicBezTo>
                            <a:pt x="354842" y="61414"/>
                            <a:pt x="384412" y="29569"/>
                            <a:pt x="409433" y="22745"/>
                          </a:cubicBezTo>
                          <a:cubicBezTo>
                            <a:pt x="434454" y="15921"/>
                            <a:pt x="461749" y="20470"/>
                            <a:pt x="477671" y="22745"/>
                          </a:cubicBezTo>
                          <a:cubicBezTo>
                            <a:pt x="493593" y="25020"/>
                            <a:pt x="499280" y="30706"/>
                            <a:pt x="504967" y="36393"/>
                          </a:cubicBez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/>
                    </a:p>
                  </p:txBody>
                </p:sp>
                <p:sp>
                  <p:nvSpPr>
                    <p:cNvPr id="58" name="Dowolny kształt 57"/>
                    <p:cNvSpPr/>
                    <p:nvPr/>
                  </p:nvSpPr>
                  <p:spPr>
                    <a:xfrm>
                      <a:off x="7424382" y="3272056"/>
                      <a:ext cx="504967" cy="68239"/>
                    </a:xfrm>
                    <a:custGeom>
                      <a:avLst/>
                      <a:gdLst>
                        <a:gd name="connsiteX0" fmla="*/ 0 w 504967"/>
                        <a:gd name="connsiteY0" fmla="*/ 68239 h 68239"/>
                        <a:gd name="connsiteX1" fmla="*/ 109182 w 504967"/>
                        <a:gd name="connsiteY1" fmla="*/ 40944 h 68239"/>
                        <a:gd name="connsiteX2" fmla="*/ 122830 w 504967"/>
                        <a:gd name="connsiteY2" fmla="*/ 0 h 68239"/>
                        <a:gd name="connsiteX3" fmla="*/ 204717 w 504967"/>
                        <a:gd name="connsiteY3" fmla="*/ 40944 h 68239"/>
                        <a:gd name="connsiteX4" fmla="*/ 368490 w 504967"/>
                        <a:gd name="connsiteY4" fmla="*/ 54591 h 68239"/>
                        <a:gd name="connsiteX5" fmla="*/ 504967 w 504967"/>
                        <a:gd name="connsiteY5" fmla="*/ 68239 h 68239"/>
                        <a:gd name="connsiteX6" fmla="*/ 504967 w 504967"/>
                        <a:gd name="connsiteY6" fmla="*/ 68239 h 682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04967" h="68239">
                          <a:moveTo>
                            <a:pt x="0" y="68239"/>
                          </a:moveTo>
                          <a:cubicBezTo>
                            <a:pt x="44355" y="60278"/>
                            <a:pt x="88710" y="52317"/>
                            <a:pt x="109182" y="40944"/>
                          </a:cubicBezTo>
                          <a:cubicBezTo>
                            <a:pt x="129654" y="29571"/>
                            <a:pt x="106908" y="0"/>
                            <a:pt x="122830" y="0"/>
                          </a:cubicBezTo>
                          <a:cubicBezTo>
                            <a:pt x="138752" y="0"/>
                            <a:pt x="163774" y="31846"/>
                            <a:pt x="204717" y="40944"/>
                          </a:cubicBezTo>
                          <a:cubicBezTo>
                            <a:pt x="245660" y="50042"/>
                            <a:pt x="368490" y="54591"/>
                            <a:pt x="368490" y="54591"/>
                          </a:cubicBezTo>
                          <a:lnTo>
                            <a:pt x="504967" y="68239"/>
                          </a:lnTo>
                          <a:lnTo>
                            <a:pt x="504967" y="68239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l-PL" dirty="0"/>
                    </a:p>
                  </p:txBody>
                </p:sp>
                <p:cxnSp>
                  <p:nvCxnSpPr>
                    <p:cNvPr id="60" name="Łącznik prosty 59"/>
                    <p:cNvCxnSpPr/>
                    <p:nvPr/>
                  </p:nvCxnSpPr>
                  <p:spPr>
                    <a:xfrm>
                      <a:off x="7429520" y="2771990"/>
                      <a:ext cx="1143008" cy="35719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7" name="pole tekstowe 46"/>
                    <p:cNvSpPr txBox="1"/>
                    <p:nvPr/>
                  </p:nvSpPr>
                  <p:spPr>
                    <a:xfrm>
                      <a:off x="8198288" y="3256996"/>
                      <a:ext cx="631082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r>
                        <a:rPr lang="pl-PL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pl-PL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50" name="Łącznik prosty 49"/>
                    <p:cNvCxnSpPr/>
                    <p:nvPr/>
                  </p:nvCxnSpPr>
                  <p:spPr>
                    <a:xfrm rot="10800000">
                      <a:off x="7143768" y="2843428"/>
                      <a:ext cx="285752" cy="1588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Łącznik prosty 54"/>
                    <p:cNvCxnSpPr/>
                    <p:nvPr/>
                  </p:nvCxnSpPr>
                  <p:spPr>
                    <a:xfrm>
                      <a:off x="7929586" y="2843428"/>
                      <a:ext cx="357190" cy="1588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Łącznik prosty 60"/>
                    <p:cNvCxnSpPr/>
                    <p:nvPr/>
                  </p:nvCxnSpPr>
                  <p:spPr>
                    <a:xfrm rot="5400000">
                      <a:off x="8036743" y="2807709"/>
                      <a:ext cx="1357322" cy="158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Łącznik prosty 62"/>
                    <p:cNvCxnSpPr/>
                    <p:nvPr/>
                  </p:nvCxnSpPr>
                  <p:spPr>
                    <a:xfrm>
                      <a:off x="8715404" y="2129048"/>
                      <a:ext cx="428596" cy="158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Łącznik prosty 63"/>
                    <p:cNvCxnSpPr/>
                    <p:nvPr/>
                  </p:nvCxnSpPr>
                  <p:spPr>
                    <a:xfrm>
                      <a:off x="8715404" y="3486370"/>
                      <a:ext cx="428596" cy="158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Łącznik prosty 65"/>
                    <p:cNvCxnSpPr/>
                    <p:nvPr/>
                  </p:nvCxnSpPr>
                  <p:spPr>
                    <a:xfrm rot="16200000" flipV="1">
                      <a:off x="8286776" y="1700420"/>
                      <a:ext cx="928694" cy="21431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8" name="pole tekstowe 67"/>
                    <p:cNvSpPr txBox="1"/>
                    <p:nvPr/>
                  </p:nvSpPr>
                  <p:spPr>
                    <a:xfrm>
                      <a:off x="7286644" y="1771858"/>
                      <a:ext cx="428628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l-PL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pl-PL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l-PL" sz="2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70" name="Łącznik prosty 69"/>
                    <p:cNvCxnSpPr/>
                    <p:nvPr/>
                  </p:nvCxnSpPr>
                  <p:spPr>
                    <a:xfrm rot="5400000">
                      <a:off x="7107255" y="3449857"/>
                      <a:ext cx="1214446" cy="1588"/>
                    </a:xfrm>
                    <a:prstGeom prst="line">
                      <a:avLst/>
                    </a:prstGeom>
                    <a:ln w="57150">
                      <a:solidFill>
                        <a:srgbClr val="00B0F0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Łącznik prosty 71"/>
                    <p:cNvCxnSpPr/>
                    <p:nvPr/>
                  </p:nvCxnSpPr>
                  <p:spPr>
                    <a:xfrm rot="5400000" flipH="1" flipV="1">
                      <a:off x="6393669" y="2593395"/>
                      <a:ext cx="2500330" cy="857256"/>
                    </a:xfrm>
                    <a:prstGeom prst="line">
                      <a:avLst/>
                    </a:prstGeom>
                    <a:ln>
                      <a:prstDash val="lgDashDot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Łącznik prosty 77"/>
                    <p:cNvCxnSpPr/>
                    <p:nvPr/>
                  </p:nvCxnSpPr>
                  <p:spPr>
                    <a:xfrm rot="10800000">
                      <a:off x="7286644" y="4056286"/>
                      <a:ext cx="428628" cy="1588"/>
                    </a:xfrm>
                    <a:prstGeom prst="line">
                      <a:avLst/>
                    </a:prstGeom>
                    <a:ln w="63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Łącznik prosty 79"/>
                    <p:cNvCxnSpPr/>
                    <p:nvPr/>
                  </p:nvCxnSpPr>
                  <p:spPr>
                    <a:xfrm rot="5400000" flipH="1" flipV="1">
                      <a:off x="6679421" y="3450651"/>
                      <a:ext cx="1214446" cy="1588"/>
                    </a:xfrm>
                    <a:prstGeom prst="line">
                      <a:avLst/>
                    </a:prstGeom>
                    <a:ln w="63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Łącznik prosty 81"/>
                    <p:cNvCxnSpPr/>
                    <p:nvPr/>
                  </p:nvCxnSpPr>
                  <p:spPr>
                    <a:xfrm>
                      <a:off x="7286644" y="2843428"/>
                      <a:ext cx="428628" cy="1588"/>
                    </a:xfrm>
                    <a:prstGeom prst="line">
                      <a:avLst/>
                    </a:prstGeom>
                    <a:ln w="57150">
                      <a:solidFill>
                        <a:srgbClr val="00B0F0"/>
                      </a:solidFill>
                      <a:headEnd type="triangl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Łącznik prosty 83"/>
                    <p:cNvCxnSpPr/>
                    <p:nvPr/>
                  </p:nvCxnSpPr>
                  <p:spPr>
                    <a:xfrm rot="5400000">
                      <a:off x="6893735" y="3236337"/>
                      <a:ext cx="1214446" cy="428628"/>
                    </a:xfrm>
                    <a:prstGeom prst="line">
                      <a:avLst/>
                    </a:prstGeom>
                    <a:ln w="28575">
                      <a:solidFill>
                        <a:srgbClr val="00B0F0"/>
                      </a:solidFill>
                      <a:prstDash val="dash"/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6" name="pole tekstowe 85"/>
                    <p:cNvSpPr txBox="1"/>
                    <p:nvPr/>
                  </p:nvSpPr>
                  <p:spPr>
                    <a:xfrm>
                      <a:off x="7715272" y="3772122"/>
                      <a:ext cx="714380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l-PL" sz="2400" b="1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l-PL" sz="1400" b="1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lang="pl-PL" sz="2400" b="1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7" name="pole tekstowe 86"/>
                    <p:cNvSpPr txBox="1"/>
                    <p:nvPr/>
                  </p:nvSpPr>
                  <p:spPr>
                    <a:xfrm>
                      <a:off x="6858016" y="3772122"/>
                      <a:ext cx="714380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l-PL" sz="24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l-PL" sz="16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pl-PL" sz="16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8" name="pole tekstowe 87"/>
                    <p:cNvSpPr txBox="1"/>
                    <p:nvPr/>
                  </p:nvSpPr>
                  <p:spPr>
                    <a:xfrm>
                      <a:off x="6929454" y="2343362"/>
                      <a:ext cx="500066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l-PL" sz="2400" b="1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l-PL" sz="1400" b="1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pl-PL" sz="2400" b="1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81" name="Grupa 80"/>
            <p:cNvGrpSpPr/>
            <p:nvPr/>
          </p:nvGrpSpPr>
          <p:grpSpPr>
            <a:xfrm>
              <a:off x="400460" y="437131"/>
              <a:ext cx="5715040" cy="3323834"/>
              <a:chOff x="428596" y="1267143"/>
              <a:chExt cx="5715040" cy="3323834"/>
            </a:xfrm>
          </p:grpSpPr>
          <p:sp>
            <p:nvSpPr>
              <p:cNvPr id="120" name="Łuk 119"/>
              <p:cNvSpPr/>
              <p:nvPr/>
            </p:nvSpPr>
            <p:spPr>
              <a:xfrm rot="1620000">
                <a:off x="1138329" y="1267143"/>
                <a:ext cx="3286148" cy="3286148"/>
              </a:xfrm>
              <a:prstGeom prst="arc">
                <a:avLst>
                  <a:gd name="adj1" fmla="val 17954457"/>
                  <a:gd name="adj2" fmla="val 21213379"/>
                </a:avLst>
              </a:prstGeom>
              <a:ln w="63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18" name="Elipsa 117"/>
              <p:cNvSpPr/>
              <p:nvPr/>
            </p:nvSpPr>
            <p:spPr>
              <a:xfrm>
                <a:off x="4429124" y="2200486"/>
                <a:ext cx="1285884" cy="128588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90" name="Łącznik prosty 89"/>
              <p:cNvCxnSpPr/>
              <p:nvPr/>
            </p:nvCxnSpPr>
            <p:spPr>
              <a:xfrm rot="5400000">
                <a:off x="3822695" y="3449857"/>
                <a:ext cx="1214446" cy="1588"/>
              </a:xfrm>
              <a:prstGeom prst="line">
                <a:avLst/>
              </a:prstGeom>
              <a:ln w="5715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Łącznik prosty 9"/>
              <p:cNvCxnSpPr/>
              <p:nvPr/>
            </p:nvCxnSpPr>
            <p:spPr>
              <a:xfrm>
                <a:off x="2786050" y="2271924"/>
                <a:ext cx="1285884" cy="1588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Łącznik prosty 5"/>
              <p:cNvCxnSpPr/>
              <p:nvPr/>
            </p:nvCxnSpPr>
            <p:spPr>
              <a:xfrm>
                <a:off x="1357290" y="2843428"/>
                <a:ext cx="3000396" cy="1588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Łącznik prosty 3"/>
              <p:cNvCxnSpPr/>
              <p:nvPr/>
            </p:nvCxnSpPr>
            <p:spPr>
              <a:xfrm rot="5400000">
                <a:off x="2571736" y="1986172"/>
                <a:ext cx="1143008" cy="1143008"/>
              </a:xfrm>
              <a:prstGeom prst="line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Łącznik prosty 8"/>
              <p:cNvCxnSpPr/>
              <p:nvPr/>
            </p:nvCxnSpPr>
            <p:spPr>
              <a:xfrm>
                <a:off x="4429124" y="2843428"/>
                <a:ext cx="1285884" cy="1588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 rot="5400000" flipH="1" flipV="1">
                <a:off x="3500430" y="1986172"/>
                <a:ext cx="142876" cy="142876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/>
              <p:cNvCxnSpPr/>
              <p:nvPr/>
            </p:nvCxnSpPr>
            <p:spPr>
              <a:xfrm rot="5400000" flipH="1" flipV="1">
                <a:off x="3643306" y="1986172"/>
                <a:ext cx="142876" cy="142876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Łącznik prosty 16"/>
              <p:cNvCxnSpPr/>
              <p:nvPr/>
            </p:nvCxnSpPr>
            <p:spPr>
              <a:xfrm rot="5400000" flipH="1" flipV="1">
                <a:off x="4929190" y="2914866"/>
                <a:ext cx="142876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y 17"/>
              <p:cNvCxnSpPr/>
              <p:nvPr/>
            </p:nvCxnSpPr>
            <p:spPr>
              <a:xfrm rot="5400000" flipH="1" flipV="1">
                <a:off x="4786314" y="2914866"/>
                <a:ext cx="142876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Łącznik prosty 18"/>
              <p:cNvCxnSpPr/>
              <p:nvPr/>
            </p:nvCxnSpPr>
            <p:spPr>
              <a:xfrm rot="5400000" flipH="1" flipV="1">
                <a:off x="5786446" y="2057610"/>
                <a:ext cx="142876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Łącznik prosty 19"/>
              <p:cNvCxnSpPr/>
              <p:nvPr/>
            </p:nvCxnSpPr>
            <p:spPr>
              <a:xfrm rot="5400000" flipH="1" flipV="1">
                <a:off x="5643570" y="2057610"/>
                <a:ext cx="142876" cy="1428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Łącznik prosty 20"/>
              <p:cNvCxnSpPr/>
              <p:nvPr/>
            </p:nvCxnSpPr>
            <p:spPr>
              <a:xfrm rot="5400000" flipH="1" flipV="1">
                <a:off x="2714612" y="2914866"/>
                <a:ext cx="142876" cy="142876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Łącznik prosty 21"/>
              <p:cNvCxnSpPr/>
              <p:nvPr/>
            </p:nvCxnSpPr>
            <p:spPr>
              <a:xfrm rot="5400000" flipH="1" flipV="1">
                <a:off x="2571736" y="2914866"/>
                <a:ext cx="142876" cy="142876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y 24"/>
              <p:cNvCxnSpPr/>
              <p:nvPr/>
            </p:nvCxnSpPr>
            <p:spPr>
              <a:xfrm rot="5400000">
                <a:off x="4429124" y="2057610"/>
                <a:ext cx="1428760" cy="142876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/>
              <p:cNvCxnSpPr/>
              <p:nvPr/>
            </p:nvCxnSpPr>
            <p:spPr>
              <a:xfrm rot="5400000">
                <a:off x="2643174" y="2200486"/>
                <a:ext cx="142876" cy="142876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Łącznik prosty 35"/>
              <p:cNvCxnSpPr/>
              <p:nvPr/>
            </p:nvCxnSpPr>
            <p:spPr>
              <a:xfrm rot="5400000">
                <a:off x="4286248" y="2771990"/>
                <a:ext cx="142876" cy="142876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Łącznik prosty 36"/>
              <p:cNvCxnSpPr/>
              <p:nvPr/>
            </p:nvCxnSpPr>
            <p:spPr>
              <a:xfrm rot="5400000">
                <a:off x="1285852" y="2771990"/>
                <a:ext cx="142876" cy="142876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Łącznik prosty 37"/>
              <p:cNvCxnSpPr/>
              <p:nvPr/>
            </p:nvCxnSpPr>
            <p:spPr>
              <a:xfrm rot="5400000">
                <a:off x="5643570" y="2771990"/>
                <a:ext cx="142876" cy="142876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Łącznik prosty 38"/>
              <p:cNvCxnSpPr/>
              <p:nvPr/>
            </p:nvCxnSpPr>
            <p:spPr>
              <a:xfrm rot="5400000">
                <a:off x="4357686" y="2771990"/>
                <a:ext cx="142876" cy="142876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Łącznik prosty 40"/>
              <p:cNvCxnSpPr/>
              <p:nvPr/>
            </p:nvCxnSpPr>
            <p:spPr>
              <a:xfrm rot="5400000">
                <a:off x="2714612" y="2200486"/>
                <a:ext cx="142876" cy="142876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/>
              <p:cNvCxnSpPr/>
              <p:nvPr/>
            </p:nvCxnSpPr>
            <p:spPr>
              <a:xfrm rot="5400000">
                <a:off x="4000496" y="2200486"/>
                <a:ext cx="142876" cy="142876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Łącznik prosty 43"/>
              <p:cNvCxnSpPr/>
              <p:nvPr/>
            </p:nvCxnSpPr>
            <p:spPr>
              <a:xfrm rot="10800000">
                <a:off x="571472" y="2271924"/>
                <a:ext cx="2143140" cy="1588"/>
              </a:xfrm>
              <a:prstGeom prst="line">
                <a:avLst/>
              </a:prstGeom>
              <a:ln w="5715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/>
              <p:cNvCxnSpPr/>
              <p:nvPr/>
            </p:nvCxnSpPr>
            <p:spPr>
              <a:xfrm rot="5400000" flipH="1" flipV="1">
                <a:off x="428596" y="1986172"/>
                <a:ext cx="1071570" cy="1071570"/>
              </a:xfrm>
              <a:prstGeom prst="line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/>
              <p:cNvCxnSpPr/>
              <p:nvPr/>
            </p:nvCxnSpPr>
            <p:spPr>
              <a:xfrm rot="5400000" flipH="1" flipV="1">
                <a:off x="1428728" y="1986172"/>
                <a:ext cx="142876" cy="142876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Łącznik prosty 50"/>
              <p:cNvCxnSpPr/>
              <p:nvPr/>
            </p:nvCxnSpPr>
            <p:spPr>
              <a:xfrm rot="5400000" flipH="1" flipV="1">
                <a:off x="1285852" y="1986172"/>
                <a:ext cx="142876" cy="142876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Łącznik prosty 90"/>
              <p:cNvCxnSpPr/>
              <p:nvPr/>
            </p:nvCxnSpPr>
            <p:spPr>
              <a:xfrm rot="5400000" flipH="1" flipV="1">
                <a:off x="4393403" y="2521959"/>
                <a:ext cx="357194" cy="285751"/>
              </a:xfrm>
              <a:prstGeom prst="line">
                <a:avLst/>
              </a:prstGeom>
              <a:ln w="5715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Łącznik prosty 92"/>
              <p:cNvCxnSpPr/>
              <p:nvPr/>
            </p:nvCxnSpPr>
            <p:spPr>
              <a:xfrm flipH="1">
                <a:off x="4429124" y="2843428"/>
                <a:ext cx="428628" cy="1588"/>
              </a:xfrm>
              <a:prstGeom prst="line">
                <a:avLst/>
              </a:prstGeom>
              <a:ln w="57150">
                <a:solidFill>
                  <a:srgbClr val="00B0F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Łącznik prosty 98"/>
              <p:cNvCxnSpPr/>
              <p:nvPr/>
            </p:nvCxnSpPr>
            <p:spPr>
              <a:xfrm rot="5400000">
                <a:off x="3857620" y="3486370"/>
                <a:ext cx="571504" cy="571504"/>
              </a:xfrm>
              <a:prstGeom prst="line">
                <a:avLst/>
              </a:prstGeom>
              <a:ln>
                <a:prstDash val="lg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0" name="Łuk 99"/>
              <p:cNvSpPr/>
              <p:nvPr/>
            </p:nvSpPr>
            <p:spPr>
              <a:xfrm>
                <a:off x="3571868" y="3700684"/>
                <a:ext cx="642942" cy="642942"/>
              </a:xfrm>
              <a:prstGeom prst="arc">
                <a:avLst>
                  <a:gd name="adj1" fmla="val 16200000"/>
                  <a:gd name="adj2" fmla="val 9252739"/>
                </a:avLst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01" name="pole tekstowe 100"/>
              <p:cNvSpPr txBox="1"/>
              <p:nvPr/>
            </p:nvSpPr>
            <p:spPr>
              <a:xfrm>
                <a:off x="3357554" y="4129312"/>
                <a:ext cx="50006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latin typeface="Times New Roman" pitchFamily="18" charset="0"/>
                    <a:cs typeface="Times New Roman" pitchFamily="18" charset="0"/>
                  </a:rPr>
                  <a:t>ω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pl-PL" sz="121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" name="pole tekstowe 107"/>
              <p:cNvSpPr txBox="1"/>
              <p:nvPr/>
            </p:nvSpPr>
            <p:spPr>
              <a:xfrm>
                <a:off x="5286380" y="1881697"/>
                <a:ext cx="57150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b="1" i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pl-PL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" name="pole tekstowe 108"/>
              <p:cNvSpPr txBox="1"/>
              <p:nvPr/>
            </p:nvSpPr>
            <p:spPr>
              <a:xfrm>
                <a:off x="4929190" y="2843428"/>
                <a:ext cx="42862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" name="pole tekstowe 109"/>
              <p:cNvSpPr txBox="1"/>
              <p:nvPr/>
            </p:nvSpPr>
            <p:spPr>
              <a:xfrm>
                <a:off x="4714876" y="2414800"/>
                <a:ext cx="57150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b="1" i="1" dirty="0" err="1" smtClean="0">
                    <a:solidFill>
                      <a:srgbClr val="6666FF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pl-PL" sz="1600" b="1" i="1" dirty="0" err="1" smtClean="0">
                    <a:solidFill>
                      <a:srgbClr val="6666FF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pl-PL" sz="2400" b="1" i="1" dirty="0">
                  <a:solidFill>
                    <a:srgbClr val="6666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1" name="pole tekstowe 110"/>
              <p:cNvSpPr txBox="1"/>
              <p:nvPr/>
            </p:nvSpPr>
            <p:spPr>
              <a:xfrm>
                <a:off x="4235259" y="2055694"/>
                <a:ext cx="50006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b="1" i="1" dirty="0" err="1" smtClean="0">
                    <a:solidFill>
                      <a:srgbClr val="6666FF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pl-PL" sz="1400" b="1" i="1" dirty="0" err="1" smtClean="0">
                    <a:solidFill>
                      <a:srgbClr val="6666FF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pl-PL" sz="2400" b="1" i="1" dirty="0">
                  <a:solidFill>
                    <a:srgbClr val="6666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" name="pole tekstowe 111"/>
              <p:cNvSpPr txBox="1"/>
              <p:nvPr/>
            </p:nvSpPr>
            <p:spPr>
              <a:xfrm>
                <a:off x="4500562" y="3629246"/>
                <a:ext cx="71438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b="1" i="1" dirty="0" err="1" smtClean="0">
                    <a:solidFill>
                      <a:srgbClr val="6666FF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pl-PL" sz="1400" b="1" i="1" dirty="0" err="1" smtClean="0">
                    <a:solidFill>
                      <a:srgbClr val="6666FF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endParaRPr lang="pl-PL" sz="2400" b="1" i="1" dirty="0">
                  <a:solidFill>
                    <a:srgbClr val="6666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" name="pole tekstowe 112"/>
              <p:cNvSpPr txBox="1"/>
              <p:nvPr/>
            </p:nvSpPr>
            <p:spPr>
              <a:xfrm>
                <a:off x="2071670" y="1771858"/>
                <a:ext cx="42862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800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pl-PL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pl-PL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" name="pole tekstowe 113"/>
              <p:cNvSpPr txBox="1"/>
              <p:nvPr/>
            </p:nvSpPr>
            <p:spPr>
              <a:xfrm>
                <a:off x="2857488" y="1771858"/>
                <a:ext cx="57150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800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pl-PL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pl-PL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" name="pole tekstowe 114"/>
              <p:cNvSpPr txBox="1"/>
              <p:nvPr/>
            </p:nvSpPr>
            <p:spPr>
              <a:xfrm>
                <a:off x="1030596" y="2744694"/>
                <a:ext cx="64294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800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pl-PL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pl-PL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6" name="pole tekstowe 115"/>
              <p:cNvSpPr txBox="1"/>
              <p:nvPr/>
            </p:nvSpPr>
            <p:spPr>
              <a:xfrm>
                <a:off x="5643570" y="2700552"/>
                <a:ext cx="50006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800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pl-PL" sz="28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pl-PL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5" name="Symbol zastępczy numeru slajdu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99A-D339-48AC-B704-324513793AF1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89" name="pole tekstowe 88"/>
          <p:cNvSpPr txBox="1"/>
          <p:nvPr/>
        </p:nvSpPr>
        <p:spPr>
          <a:xfrm>
            <a:off x="294967" y="870155"/>
            <a:ext cx="56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upa 76"/>
          <p:cNvGrpSpPr/>
          <p:nvPr/>
        </p:nvGrpSpPr>
        <p:grpSpPr>
          <a:xfrm>
            <a:off x="0" y="0"/>
            <a:ext cx="9144000" cy="6687403"/>
            <a:chOff x="0" y="0"/>
            <a:chExt cx="9144000" cy="6687403"/>
          </a:xfrm>
        </p:grpSpPr>
        <p:grpSp>
          <p:nvGrpSpPr>
            <p:cNvPr id="91" name="Grupa 90"/>
            <p:cNvGrpSpPr/>
            <p:nvPr/>
          </p:nvGrpSpPr>
          <p:grpSpPr>
            <a:xfrm>
              <a:off x="0" y="0"/>
              <a:ext cx="9144000" cy="6687403"/>
              <a:chOff x="0" y="0"/>
              <a:chExt cx="9144000" cy="6687403"/>
            </a:xfrm>
          </p:grpSpPr>
          <p:sp>
            <p:nvSpPr>
              <p:cNvPr id="43" name="pole tekstowe 42"/>
              <p:cNvSpPr txBox="1"/>
              <p:nvPr/>
            </p:nvSpPr>
            <p:spPr>
              <a:xfrm>
                <a:off x="4360100" y="0"/>
                <a:ext cx="71438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800" b="1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pl-PL" sz="2400" b="1" i="1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Bx</a:t>
                </a:r>
                <a:endParaRPr lang="pl-PL" sz="2400" b="1" i="1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pole tekstowe 66"/>
              <p:cNvSpPr txBox="1"/>
              <p:nvPr/>
            </p:nvSpPr>
            <p:spPr>
              <a:xfrm>
                <a:off x="5176684" y="3311451"/>
                <a:ext cx="350046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Składowe sił działających</a:t>
                </a:r>
              </a:p>
              <a:p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na wałek koła </a:t>
                </a:r>
                <a:r>
                  <a:rPr lang="pl-PL" sz="2800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pl-PL" sz="28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pl-PL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3" name="Grupa 72"/>
              <p:cNvGrpSpPr/>
              <p:nvPr/>
            </p:nvGrpSpPr>
            <p:grpSpPr>
              <a:xfrm>
                <a:off x="0" y="428604"/>
                <a:ext cx="8001026" cy="5634741"/>
                <a:chOff x="214282" y="428628"/>
                <a:chExt cx="8001026" cy="5634741"/>
              </a:xfrm>
            </p:grpSpPr>
            <p:cxnSp>
              <p:nvCxnSpPr>
                <p:cNvPr id="47" name="Łącznik prosty 46"/>
                <p:cNvCxnSpPr/>
                <p:nvPr/>
              </p:nvCxnSpPr>
              <p:spPr>
                <a:xfrm flipV="1">
                  <a:off x="5607850" y="1136886"/>
                  <a:ext cx="2607458" cy="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65" name="Grupa 64"/>
                <p:cNvGrpSpPr/>
                <p:nvPr/>
              </p:nvGrpSpPr>
              <p:grpSpPr>
                <a:xfrm>
                  <a:off x="214282" y="428628"/>
                  <a:ext cx="7808026" cy="5634741"/>
                  <a:chOff x="1142976" y="1214422"/>
                  <a:chExt cx="7808026" cy="5634741"/>
                </a:xfrm>
              </p:grpSpPr>
              <p:sp>
                <p:nvSpPr>
                  <p:cNvPr id="62" name="Elipsa 61"/>
                  <p:cNvSpPr/>
                  <p:nvPr/>
                </p:nvSpPr>
                <p:spPr>
                  <a:xfrm>
                    <a:off x="3571868" y="3714752"/>
                    <a:ext cx="142876" cy="142876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63" name="Elipsa 62"/>
                  <p:cNvSpPr/>
                  <p:nvPr/>
                </p:nvSpPr>
                <p:spPr>
                  <a:xfrm>
                    <a:off x="5429256" y="1857364"/>
                    <a:ext cx="142876" cy="142876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cxnSp>
                <p:nvCxnSpPr>
                  <p:cNvPr id="5" name="Łącznik prosty 4"/>
                  <p:cNvCxnSpPr/>
                  <p:nvPr/>
                </p:nvCxnSpPr>
                <p:spPr>
                  <a:xfrm>
                    <a:off x="2786050" y="3429000"/>
                    <a:ext cx="2286016" cy="1588"/>
                  </a:xfrm>
                  <a:prstGeom prst="line">
                    <a:avLst/>
                  </a:prstGeom>
                  <a:ln w="762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" name="Łącznik prosty 2"/>
                  <p:cNvCxnSpPr/>
                  <p:nvPr/>
                </p:nvCxnSpPr>
                <p:spPr>
                  <a:xfrm rot="5400000">
                    <a:off x="2857488" y="1785926"/>
                    <a:ext cx="2786082" cy="2786082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Łącznik prosty 6"/>
                  <p:cNvCxnSpPr/>
                  <p:nvPr/>
                </p:nvCxnSpPr>
                <p:spPr>
                  <a:xfrm rot="10800000">
                    <a:off x="1142976" y="3429000"/>
                    <a:ext cx="1500198" cy="1588"/>
                  </a:xfrm>
                  <a:prstGeom prst="line">
                    <a:avLst/>
                  </a:prstGeom>
                  <a:ln w="76200">
                    <a:solidFill>
                      <a:schemeClr val="accent6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Łącznik prosty 8"/>
                  <p:cNvCxnSpPr/>
                  <p:nvPr/>
                </p:nvCxnSpPr>
                <p:spPr>
                  <a:xfrm rot="5400000">
                    <a:off x="5000628" y="3286124"/>
                    <a:ext cx="214314" cy="214314"/>
                  </a:xfrm>
                  <a:prstGeom prst="line">
                    <a:avLst/>
                  </a:prstGeom>
                  <a:ln w="762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Łącznik prosty 9"/>
                  <p:cNvCxnSpPr/>
                  <p:nvPr/>
                </p:nvCxnSpPr>
                <p:spPr>
                  <a:xfrm rot="5400000">
                    <a:off x="2714612" y="3286124"/>
                    <a:ext cx="214314" cy="214314"/>
                  </a:xfrm>
                  <a:prstGeom prst="line">
                    <a:avLst/>
                  </a:prstGeom>
                  <a:ln w="762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Łącznik prosty 10"/>
                  <p:cNvCxnSpPr/>
                  <p:nvPr/>
                </p:nvCxnSpPr>
                <p:spPr>
                  <a:xfrm rot="5400000">
                    <a:off x="5286380" y="1785926"/>
                    <a:ext cx="214314" cy="2143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Łącznik prosty 11"/>
                  <p:cNvCxnSpPr/>
                  <p:nvPr/>
                </p:nvCxnSpPr>
                <p:spPr>
                  <a:xfrm rot="5400000">
                    <a:off x="2571736" y="3286124"/>
                    <a:ext cx="214314" cy="214314"/>
                  </a:xfrm>
                  <a:prstGeom prst="line">
                    <a:avLst/>
                  </a:prstGeom>
                  <a:ln w="76200">
                    <a:solidFill>
                      <a:schemeClr val="accent6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Łącznik prosty 12"/>
                  <p:cNvCxnSpPr/>
                  <p:nvPr/>
                </p:nvCxnSpPr>
                <p:spPr>
                  <a:xfrm rot="5400000">
                    <a:off x="5572132" y="1785926"/>
                    <a:ext cx="214314" cy="2143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Łącznik prosty 14"/>
                  <p:cNvCxnSpPr/>
                  <p:nvPr/>
                </p:nvCxnSpPr>
                <p:spPr>
                  <a:xfrm rot="5400000">
                    <a:off x="3714743" y="3643314"/>
                    <a:ext cx="214314" cy="2143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Łącznik prosty 15"/>
                  <p:cNvCxnSpPr/>
                  <p:nvPr/>
                </p:nvCxnSpPr>
                <p:spPr>
                  <a:xfrm rot="5400000">
                    <a:off x="3428992" y="3643314"/>
                    <a:ext cx="214314" cy="21431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Łącznik prosty 19"/>
                  <p:cNvCxnSpPr/>
                  <p:nvPr/>
                </p:nvCxnSpPr>
                <p:spPr>
                  <a:xfrm rot="5400000">
                    <a:off x="1678761" y="4536289"/>
                    <a:ext cx="2214578" cy="1588"/>
                  </a:xfrm>
                  <a:prstGeom prst="line">
                    <a:avLst/>
                  </a:prstGeom>
                  <a:ln w="76200">
                    <a:solidFill>
                      <a:srgbClr val="00B0F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Łącznik prosty 21"/>
                  <p:cNvCxnSpPr/>
                  <p:nvPr/>
                </p:nvCxnSpPr>
                <p:spPr>
                  <a:xfrm>
                    <a:off x="2786050" y="3429000"/>
                    <a:ext cx="928694" cy="1588"/>
                  </a:xfrm>
                  <a:prstGeom prst="line">
                    <a:avLst/>
                  </a:prstGeom>
                  <a:ln w="76200">
                    <a:solidFill>
                      <a:srgbClr val="00B0F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Łącznik prosty 23"/>
                  <p:cNvCxnSpPr/>
                  <p:nvPr/>
                </p:nvCxnSpPr>
                <p:spPr>
                  <a:xfrm rot="5400000" flipH="1" flipV="1">
                    <a:off x="2786050" y="2786058"/>
                    <a:ext cx="642942" cy="642942"/>
                  </a:xfrm>
                  <a:prstGeom prst="line">
                    <a:avLst/>
                  </a:prstGeom>
                  <a:ln w="76200">
                    <a:solidFill>
                      <a:srgbClr val="00B0F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Łącznik prosty 25"/>
                  <p:cNvCxnSpPr/>
                  <p:nvPr/>
                </p:nvCxnSpPr>
                <p:spPr>
                  <a:xfrm rot="5400000">
                    <a:off x="2964645" y="4464851"/>
                    <a:ext cx="1357322" cy="1588"/>
                  </a:xfrm>
                  <a:prstGeom prst="line">
                    <a:avLst/>
                  </a:prstGeom>
                  <a:ln w="57150">
                    <a:solidFill>
                      <a:srgbClr val="00B0F0"/>
                    </a:solidFill>
                    <a:prstDash val="sysDot"/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Łącznik prosty 27"/>
                  <p:cNvCxnSpPr/>
                  <p:nvPr/>
                </p:nvCxnSpPr>
                <p:spPr>
                  <a:xfrm>
                    <a:off x="3643306" y="3786190"/>
                    <a:ext cx="785818" cy="1588"/>
                  </a:xfrm>
                  <a:prstGeom prst="line">
                    <a:avLst/>
                  </a:prstGeom>
                  <a:ln w="57150">
                    <a:solidFill>
                      <a:srgbClr val="00B0F0"/>
                    </a:solidFill>
                    <a:prstDash val="sysDot"/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Łącznik prosty 31"/>
                  <p:cNvCxnSpPr/>
                  <p:nvPr/>
                </p:nvCxnSpPr>
                <p:spPr>
                  <a:xfrm rot="5400000">
                    <a:off x="4965703" y="2457673"/>
                    <a:ext cx="1071570" cy="1588"/>
                  </a:xfrm>
                  <a:prstGeom prst="line">
                    <a:avLst/>
                  </a:prstGeom>
                  <a:ln w="57150">
                    <a:solidFill>
                      <a:srgbClr val="00B0F0"/>
                    </a:solidFill>
                    <a:prstDash val="sysDot"/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Łącznik prosty 33"/>
                  <p:cNvCxnSpPr/>
                  <p:nvPr/>
                </p:nvCxnSpPr>
                <p:spPr>
                  <a:xfrm>
                    <a:off x="5548562" y="1922682"/>
                    <a:ext cx="785818" cy="1588"/>
                  </a:xfrm>
                  <a:prstGeom prst="line">
                    <a:avLst/>
                  </a:prstGeom>
                  <a:ln w="57150">
                    <a:solidFill>
                      <a:srgbClr val="00B0F0"/>
                    </a:solidFill>
                    <a:prstDash val="sysDot"/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Łącznik prosty 36"/>
                  <p:cNvCxnSpPr/>
                  <p:nvPr/>
                </p:nvCxnSpPr>
                <p:spPr>
                  <a:xfrm rot="16200000" flipH="1" flipV="1">
                    <a:off x="5572132" y="1214422"/>
                    <a:ext cx="642942" cy="642942"/>
                  </a:xfrm>
                  <a:prstGeom prst="line">
                    <a:avLst/>
                  </a:prstGeom>
                  <a:ln w="57150">
                    <a:solidFill>
                      <a:srgbClr val="00B0F0"/>
                    </a:solidFill>
                    <a:prstDash val="sysDot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pole tekstowe 37"/>
                  <p:cNvSpPr txBox="1"/>
                  <p:nvPr/>
                </p:nvSpPr>
                <p:spPr>
                  <a:xfrm>
                    <a:off x="2928926" y="2285992"/>
                    <a:ext cx="785818" cy="523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800" b="1" i="1" dirty="0" err="1" smtClean="0">
                        <a:solidFill>
                          <a:srgbClr val="6666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P</a:t>
                    </a:r>
                    <a:r>
                      <a:rPr lang="pl-PL" sz="1600" b="1" i="1" dirty="0" err="1" smtClean="0">
                        <a:solidFill>
                          <a:srgbClr val="6666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x</a:t>
                    </a:r>
                    <a:endParaRPr lang="pl-PL" sz="2800" b="1" i="1" dirty="0">
                      <a:solidFill>
                        <a:srgbClr val="6666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9" name="pole tekstowe 38"/>
                  <p:cNvSpPr txBox="1"/>
                  <p:nvPr/>
                </p:nvSpPr>
                <p:spPr>
                  <a:xfrm>
                    <a:off x="3357554" y="2857496"/>
                    <a:ext cx="785818" cy="523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800" b="1" i="1" dirty="0" err="1" smtClean="0">
                        <a:solidFill>
                          <a:srgbClr val="6666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P</a:t>
                    </a:r>
                    <a:r>
                      <a:rPr lang="pl-PL" sz="1600" b="1" i="1" dirty="0" err="1" smtClean="0">
                        <a:solidFill>
                          <a:srgbClr val="6666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endParaRPr lang="pl-PL" sz="2800" b="1" i="1" dirty="0">
                      <a:solidFill>
                        <a:srgbClr val="6666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0" name="pole tekstowe 39"/>
                  <p:cNvSpPr txBox="1"/>
                  <p:nvPr/>
                </p:nvSpPr>
                <p:spPr>
                  <a:xfrm>
                    <a:off x="2143108" y="5143512"/>
                    <a:ext cx="714380" cy="523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800" b="1" i="1" dirty="0" err="1" smtClean="0">
                        <a:solidFill>
                          <a:srgbClr val="6666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P</a:t>
                    </a:r>
                    <a:r>
                      <a:rPr lang="pl-PL" sz="1600" b="1" i="1" dirty="0" err="1" smtClean="0">
                        <a:solidFill>
                          <a:srgbClr val="6666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w</a:t>
                    </a:r>
                    <a:endParaRPr lang="pl-PL" sz="2800" b="1" i="1" dirty="0">
                      <a:solidFill>
                        <a:srgbClr val="6666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1" name="pole tekstowe 40"/>
                  <p:cNvSpPr txBox="1"/>
                  <p:nvPr/>
                </p:nvSpPr>
                <p:spPr>
                  <a:xfrm>
                    <a:off x="3714744" y="4834606"/>
                    <a:ext cx="714380" cy="523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80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r>
                      <a:rPr lang="pl-PL" sz="2400" i="1" baseline="-250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Az</a:t>
                    </a:r>
                    <a:endParaRPr lang="pl-PL" sz="2400" i="1" baseline="-25000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2" name="pole tekstowe 41"/>
                  <p:cNvSpPr txBox="1"/>
                  <p:nvPr/>
                </p:nvSpPr>
                <p:spPr>
                  <a:xfrm>
                    <a:off x="4000496" y="3714728"/>
                    <a:ext cx="928694" cy="523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80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r>
                      <a:rPr lang="pl-PL" sz="2400" i="1" baseline="-250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Ay</a:t>
                    </a:r>
                    <a:endParaRPr lang="pl-PL" sz="2400" i="1" baseline="-25000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4" name="pole tekstowe 43"/>
                  <p:cNvSpPr txBox="1"/>
                  <p:nvPr/>
                </p:nvSpPr>
                <p:spPr>
                  <a:xfrm>
                    <a:off x="6143636" y="1447451"/>
                    <a:ext cx="785818" cy="523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800" b="1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r>
                      <a:rPr lang="pl-PL" sz="2400" b="1" i="1" baseline="-250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By</a:t>
                    </a:r>
                    <a:endParaRPr lang="pl-PL" sz="2400" b="1" i="1" baseline="-25000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5" name="pole tekstowe 44"/>
                  <p:cNvSpPr txBox="1"/>
                  <p:nvPr/>
                </p:nvSpPr>
                <p:spPr>
                  <a:xfrm>
                    <a:off x="5500694" y="2500306"/>
                    <a:ext cx="785818" cy="523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800" b="1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r>
                      <a:rPr lang="pl-PL" sz="2400" b="1" i="1" baseline="-250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Bz</a:t>
                    </a:r>
                    <a:endParaRPr lang="pl-PL" sz="2400" b="1" i="1" baseline="-25000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49" name="Łącznik prosty 48"/>
                  <p:cNvCxnSpPr/>
                  <p:nvPr/>
                </p:nvCxnSpPr>
                <p:spPr>
                  <a:xfrm>
                    <a:off x="4500561" y="3786190"/>
                    <a:ext cx="2786085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Łącznik prosty 52"/>
                  <p:cNvCxnSpPr/>
                  <p:nvPr/>
                </p:nvCxnSpPr>
                <p:spPr>
                  <a:xfrm rot="10800000" flipV="1">
                    <a:off x="7072330" y="1913974"/>
                    <a:ext cx="1878672" cy="1872216"/>
                  </a:xfrm>
                  <a:prstGeom prst="line">
                    <a:avLst/>
                  </a:prstGeom>
                  <a:ln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Łącznik prosty 54"/>
                  <p:cNvCxnSpPr/>
                  <p:nvPr/>
                </p:nvCxnSpPr>
                <p:spPr>
                  <a:xfrm>
                    <a:off x="5143504" y="3429000"/>
                    <a:ext cx="178595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Łącznik prosty 56"/>
                  <p:cNvCxnSpPr/>
                  <p:nvPr/>
                </p:nvCxnSpPr>
                <p:spPr>
                  <a:xfrm rot="5400000">
                    <a:off x="6500826" y="3429000"/>
                    <a:ext cx="357190" cy="357190"/>
                  </a:xfrm>
                  <a:prstGeom prst="line">
                    <a:avLst/>
                  </a:prstGeom>
                  <a:ln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" name="pole tekstowe 57"/>
                  <p:cNvSpPr txBox="1"/>
                  <p:nvPr/>
                </p:nvSpPr>
                <p:spPr>
                  <a:xfrm>
                    <a:off x="6786578" y="3357562"/>
                    <a:ext cx="35719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400" i="1" dirty="0" smtClean="0">
                        <a:latin typeface="Times New Roman" pitchFamily="18" charset="0"/>
                        <a:cs typeface="Times New Roman" pitchFamily="18" charset="0"/>
                      </a:rPr>
                      <a:t>l</a:t>
                    </a:r>
                    <a:endParaRPr lang="pl-PL" sz="2400" i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9" name="pole tekstowe 58"/>
                  <p:cNvSpPr txBox="1"/>
                  <p:nvPr/>
                </p:nvSpPr>
                <p:spPr>
                  <a:xfrm>
                    <a:off x="8286776" y="2428868"/>
                    <a:ext cx="500066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400" i="1" dirty="0" smtClean="0">
                        <a:latin typeface="Times New Roman" pitchFamily="18" charset="0"/>
                        <a:cs typeface="Times New Roman" pitchFamily="18" charset="0"/>
                      </a:rPr>
                      <a:t>L</a:t>
                    </a:r>
                    <a:endParaRPr lang="pl-PL" sz="2400" i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0" name="pole tekstowe 59"/>
                  <p:cNvSpPr txBox="1"/>
                  <p:nvPr/>
                </p:nvSpPr>
                <p:spPr>
                  <a:xfrm>
                    <a:off x="1643042" y="2928934"/>
                    <a:ext cx="500066" cy="523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80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z</a:t>
                    </a:r>
                    <a:r>
                      <a:rPr lang="pl-PL" sz="2800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lang="pl-PL" sz="2800" dirty="0">
                      <a:solidFill>
                        <a:schemeClr val="bg1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1" name="pole tekstowe 60"/>
                  <p:cNvSpPr txBox="1"/>
                  <p:nvPr/>
                </p:nvSpPr>
                <p:spPr>
                  <a:xfrm>
                    <a:off x="4675474" y="2887369"/>
                    <a:ext cx="500066" cy="523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800" i="1" dirty="0" smtClean="0">
                        <a:latin typeface="Times New Roman" pitchFamily="18" charset="0"/>
                        <a:cs typeface="Times New Roman" pitchFamily="18" charset="0"/>
                      </a:rPr>
                      <a:t>z</a:t>
                    </a:r>
                    <a:r>
                      <a:rPr lang="pl-PL" sz="2800" baseline="-25000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lang="pl-PL" sz="2800" i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4" name="pole tekstowe 83"/>
                  <p:cNvSpPr txBox="1"/>
                  <p:nvPr/>
                </p:nvSpPr>
                <p:spPr>
                  <a:xfrm>
                    <a:off x="6326400" y="6325943"/>
                    <a:ext cx="785818" cy="523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800" b="1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r>
                      <a:rPr lang="pl-PL" sz="2400" b="1" i="1" baseline="-250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By</a:t>
                    </a:r>
                    <a:endParaRPr lang="pl-PL" sz="2400" b="1" i="1" baseline="-25000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9" name="pole tekstowe 88"/>
                  <p:cNvSpPr txBox="1"/>
                  <p:nvPr/>
                </p:nvSpPr>
                <p:spPr>
                  <a:xfrm>
                    <a:off x="5690707" y="6325942"/>
                    <a:ext cx="785818" cy="523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800" b="1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r>
                      <a:rPr lang="pl-PL" sz="2400" b="1" i="1" baseline="-250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Bz</a:t>
                    </a:r>
                    <a:r>
                      <a:rPr lang="pl-PL" sz="2400" b="1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,</a:t>
                    </a:r>
                    <a:endParaRPr lang="pl-PL" sz="2800" b="1" i="1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69" name="pole tekstowe 68"/>
                <p:cNvSpPr txBox="1"/>
                <p:nvPr/>
              </p:nvSpPr>
              <p:spPr>
                <a:xfrm>
                  <a:off x="3214678" y="3571876"/>
                  <a:ext cx="571504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800" i="1" dirty="0" smtClean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endParaRPr lang="pl-PL" sz="28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1" name="Łącznik prosty 70"/>
                <p:cNvCxnSpPr>
                  <a:stCxn id="62" idx="5"/>
                </p:cNvCxnSpPr>
                <p:nvPr/>
              </p:nvCxnSpPr>
              <p:spPr>
                <a:xfrm rot="16200000" flipH="1">
                  <a:off x="2693700" y="3122336"/>
                  <a:ext cx="735280" cy="59242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2" name="pole tekstowe 71"/>
                <p:cNvSpPr txBox="1"/>
                <p:nvPr/>
              </p:nvSpPr>
              <p:spPr>
                <a:xfrm>
                  <a:off x="4000496" y="714356"/>
                  <a:ext cx="785818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800" b="1" i="1" dirty="0" smtClean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endParaRPr lang="pl-PL" sz="2800" b="1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9460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19461" name="Rectangle 5"/>
              <p:cNvSpPr>
                <a:spLocks noChangeArrowheads="1"/>
              </p:cNvSpPr>
              <p:nvPr/>
            </p:nvSpPr>
            <p:spPr bwMode="auto">
              <a:xfrm>
                <a:off x="0" y="866775"/>
                <a:ext cx="914400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9464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19467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19470" name="Rectangle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19473" name="Rectangle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899829" tIns="899829" rIns="899829" bIns="899829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pl-PL"/>
              </a:p>
            </p:txBody>
          </p:sp>
          <p:grpSp>
            <p:nvGrpSpPr>
              <p:cNvPr id="87" name="Grupa 86"/>
              <p:cNvGrpSpPr/>
              <p:nvPr/>
            </p:nvGrpSpPr>
            <p:grpSpPr>
              <a:xfrm>
                <a:off x="300046" y="5049671"/>
                <a:ext cx="8625590" cy="1637732"/>
                <a:chOff x="300046" y="5049671"/>
                <a:chExt cx="8625590" cy="1637732"/>
              </a:xfrm>
            </p:grpSpPr>
            <p:sp>
              <p:nvSpPr>
                <p:cNvPr id="101" name="Prostokąt 100"/>
                <p:cNvSpPr/>
                <p:nvPr/>
              </p:nvSpPr>
              <p:spPr>
                <a:xfrm>
                  <a:off x="300046" y="5063122"/>
                  <a:ext cx="3221076" cy="1624281"/>
                </a:xfrm>
                <a:prstGeom prst="rect">
                  <a:avLst/>
                </a:prstGeom>
                <a:solidFill>
                  <a:srgbClr val="FFF7C9"/>
                </a:solidFill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srgbClr val="FFF7C9"/>
                    </a:solidFill>
                  </a:endParaRPr>
                </a:p>
              </p:txBody>
            </p:sp>
            <p:sp>
              <p:nvSpPr>
                <p:cNvPr id="82" name="Strzałka w prawo 81"/>
                <p:cNvSpPr/>
                <p:nvPr/>
              </p:nvSpPr>
              <p:spPr>
                <a:xfrm rot="10800000">
                  <a:off x="5856947" y="5581934"/>
                  <a:ext cx="830455" cy="450376"/>
                </a:xfrm>
                <a:prstGeom prst="rightArrow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83" name="pole tekstowe 82"/>
                <p:cNvSpPr txBox="1"/>
                <p:nvPr/>
              </p:nvSpPr>
              <p:spPr>
                <a:xfrm>
                  <a:off x="488119" y="5762448"/>
                  <a:ext cx="1613635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800" b="1" i="1" dirty="0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pl-PL" sz="2400" b="1" i="1" baseline="-25000" dirty="0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Bx</a:t>
                  </a:r>
                  <a:r>
                    <a:rPr lang="pl-PL" sz="2400" dirty="0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pl-PL" sz="2400" dirty="0" smtClean="0">
                      <a:latin typeface="Times New Roman" pitchFamily="18" charset="0"/>
                      <a:cs typeface="Times New Roman" pitchFamily="18" charset="0"/>
                    </a:rPr>
                    <a:t>= ∙ </a:t>
                  </a:r>
                  <a:r>
                    <a:rPr lang="pl-PL" sz="2400" dirty="0" err="1" smtClean="0">
                      <a:latin typeface="Times New Roman" pitchFamily="18" charset="0"/>
                      <a:cs typeface="Times New Roman" pitchFamily="18" charset="0"/>
                    </a:rPr>
                    <a:t>∙</a:t>
                  </a:r>
                  <a:r>
                    <a:rPr lang="pl-PL" sz="24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pl-PL" sz="2400" dirty="0" err="1" smtClean="0">
                      <a:latin typeface="Times New Roman" pitchFamily="18" charset="0"/>
                      <a:cs typeface="Times New Roman" pitchFamily="18" charset="0"/>
                    </a:rPr>
                    <a:t>∙</a:t>
                  </a:r>
                  <a:r>
                    <a:rPr lang="pl-PL" sz="2400" b="1" i="1" dirty="0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pl-PL" sz="2800" b="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8" name="Strzałka w prawo 87"/>
                <p:cNvSpPr/>
                <p:nvPr/>
              </p:nvSpPr>
              <p:spPr>
                <a:xfrm rot="10800000">
                  <a:off x="3585516" y="5611381"/>
                  <a:ext cx="714380" cy="428628"/>
                </a:xfrm>
                <a:prstGeom prst="rightArrow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90" name="Nawias klamrowy zamykający 89"/>
                <p:cNvSpPr/>
                <p:nvPr/>
              </p:nvSpPr>
              <p:spPr>
                <a:xfrm rot="10800000">
                  <a:off x="6825178" y="5141164"/>
                  <a:ext cx="312602" cy="1314227"/>
                </a:xfrm>
                <a:prstGeom prst="rightBrac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02" name="Prostokąt 101"/>
                <p:cNvSpPr/>
                <p:nvPr/>
              </p:nvSpPr>
              <p:spPr>
                <a:xfrm>
                  <a:off x="300251" y="5049671"/>
                  <a:ext cx="8625385" cy="1637731"/>
                </a:xfrm>
                <a:prstGeom prst="rect">
                  <a:avLst/>
                </a:prstGeom>
                <a:noFill/>
                <a:ln w="63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66" name="pole tekstowe 65"/>
                <p:cNvSpPr txBox="1"/>
                <p:nvPr/>
              </p:nvSpPr>
              <p:spPr>
                <a:xfrm>
                  <a:off x="464024" y="5172501"/>
                  <a:ext cx="293426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800" b="1" i="1" dirty="0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pl-PL" sz="2400" b="1" i="1" baseline="-25000" dirty="0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Bp</a:t>
                  </a:r>
                  <a:r>
                    <a:rPr lang="pl-PL" sz="1400" b="1" i="1" dirty="0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pl-PL" sz="2800" dirty="0" smtClean="0">
                      <a:latin typeface="Times New Roman" pitchFamily="18" charset="0"/>
                      <a:cs typeface="Times New Roman" pitchFamily="18" charset="0"/>
                    </a:rPr>
                    <a:t>= </a:t>
                  </a:r>
                  <a:r>
                    <a:rPr lang="pl-PL" sz="2800" dirty="0" smtClean="0">
                      <a:latin typeface="Times New Roman"/>
                      <a:cs typeface="Times New Roman"/>
                    </a:rPr>
                    <a:t>√ </a:t>
                  </a:r>
                  <a:r>
                    <a:rPr lang="pl-PL" sz="2800" b="1" i="1" dirty="0" smtClean="0">
                      <a:solidFill>
                        <a:srgbClr val="0070C0"/>
                      </a:solidFill>
                      <a:latin typeface="Times New Roman"/>
                      <a:cs typeface="Times New Roman"/>
                    </a:rPr>
                    <a:t>R</a:t>
                  </a:r>
                  <a:r>
                    <a:rPr lang="pl-PL" sz="2400" b="1" i="1" baseline="-25000" dirty="0" smtClean="0">
                      <a:solidFill>
                        <a:srgbClr val="0070C0"/>
                      </a:solidFill>
                      <a:latin typeface="Times New Roman"/>
                      <a:cs typeface="Times New Roman"/>
                    </a:rPr>
                    <a:t>Bz</a:t>
                  </a:r>
                  <a:r>
                    <a:rPr lang="pl-PL" sz="1400" b="1" i="1" dirty="0" smtClean="0">
                      <a:solidFill>
                        <a:srgbClr val="0070C0"/>
                      </a:solidFill>
                      <a:latin typeface="Times New Roman"/>
                      <a:cs typeface="Times New Roman"/>
                    </a:rPr>
                    <a:t> </a:t>
                  </a:r>
                  <a:r>
                    <a:rPr lang="pl-PL" sz="2800" dirty="0" smtClean="0">
                      <a:latin typeface="Times New Roman"/>
                      <a:cs typeface="Times New Roman"/>
                    </a:rPr>
                    <a:t> + </a:t>
                  </a:r>
                  <a:r>
                    <a:rPr lang="pl-PL" sz="2800" b="1" i="1" dirty="0" smtClean="0">
                      <a:solidFill>
                        <a:srgbClr val="0070C0"/>
                      </a:solidFill>
                      <a:latin typeface="Times New Roman"/>
                      <a:cs typeface="Times New Roman"/>
                    </a:rPr>
                    <a:t>R</a:t>
                  </a:r>
                  <a:r>
                    <a:rPr lang="pl-PL" sz="2400" b="1" i="1" baseline="-25000" dirty="0" smtClean="0">
                      <a:solidFill>
                        <a:srgbClr val="0070C0"/>
                      </a:solidFill>
                      <a:latin typeface="Times New Roman"/>
                      <a:cs typeface="Times New Roman"/>
                    </a:rPr>
                    <a:t>By</a:t>
                  </a:r>
                  <a:r>
                    <a:rPr lang="pl-PL" sz="2800" dirty="0" smtClean="0">
                      <a:latin typeface="Times New Roman"/>
                      <a:cs typeface="Times New Roman"/>
                    </a:rPr>
                    <a:t> </a:t>
                  </a:r>
                  <a:endParaRPr lang="pl-PL" sz="2800" b="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8" name="pole tekstowe 67"/>
                <p:cNvSpPr txBox="1"/>
                <p:nvPr/>
              </p:nvSpPr>
              <p:spPr>
                <a:xfrm>
                  <a:off x="2634019" y="5172502"/>
                  <a:ext cx="423080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400" b="1" dirty="0" smtClean="0"/>
                    <a:t>2</a:t>
                  </a:r>
                  <a:endParaRPr lang="pl-PL" sz="1400" b="1" dirty="0"/>
                </a:p>
              </p:txBody>
            </p:sp>
            <p:sp>
              <p:nvSpPr>
                <p:cNvPr id="70" name="pole tekstowe 69"/>
                <p:cNvSpPr txBox="1"/>
                <p:nvPr/>
              </p:nvSpPr>
              <p:spPr>
                <a:xfrm>
                  <a:off x="1790132" y="5147480"/>
                  <a:ext cx="423080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400" b="1" dirty="0" smtClean="0"/>
                    <a:t>2</a:t>
                  </a:r>
                  <a:endParaRPr lang="pl-PL" sz="1400" b="1" dirty="0"/>
                </a:p>
              </p:txBody>
            </p:sp>
            <p:cxnSp>
              <p:nvCxnSpPr>
                <p:cNvPr id="75" name="Łącznik prosty 74"/>
                <p:cNvCxnSpPr/>
                <p:nvPr/>
              </p:nvCxnSpPr>
              <p:spPr>
                <a:xfrm>
                  <a:off x="1502022" y="5186149"/>
                  <a:ext cx="1460311" cy="158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Łącznik prosty 77"/>
                <p:cNvCxnSpPr/>
                <p:nvPr/>
              </p:nvCxnSpPr>
              <p:spPr>
                <a:xfrm rot="5400000">
                  <a:off x="1426962" y="5233917"/>
                  <a:ext cx="122831" cy="2729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pole tekstowe 85"/>
                <p:cNvSpPr txBox="1"/>
                <p:nvPr/>
              </p:nvSpPr>
              <p:spPr>
                <a:xfrm>
                  <a:off x="7042245" y="5117908"/>
                  <a:ext cx="1801505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800" i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l-GR" sz="2800" i="1" dirty="0" smtClean="0">
                      <a:latin typeface="Times New Roman" pitchFamily="18" charset="0"/>
                      <a:cs typeface="Times New Roman" pitchFamily="18" charset="0"/>
                    </a:rPr>
                    <a:t>Σ</a:t>
                  </a:r>
                  <a:r>
                    <a:rPr lang="pl-PL" sz="2800" i="1" dirty="0" err="1" smtClean="0"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pl-PL" sz="1400" i="1" dirty="0" err="1" smtClean="0">
                      <a:latin typeface="Times New Roman" pitchFamily="18" charset="0"/>
                      <a:cs typeface="Times New Roman" pitchFamily="18" charset="0"/>
                    </a:rPr>
                    <a:t>Ay</a:t>
                  </a:r>
                  <a:r>
                    <a:rPr lang="pl-PL" sz="2800" i="1" dirty="0" smtClean="0"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pl-PL" sz="2800" dirty="0" smtClean="0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  <a:p>
                  <a:r>
                    <a:rPr lang="pl-PL" sz="2800" i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pl-PL" sz="2800" i="1" dirty="0" err="1" smtClean="0">
                      <a:latin typeface="Times New Roman" pitchFamily="18" charset="0"/>
                      <a:cs typeface="Times New Roman" pitchFamily="18" charset="0"/>
                    </a:rPr>
                    <a:t>ΣM</a:t>
                  </a:r>
                  <a:r>
                    <a:rPr lang="pl-PL" sz="1400" i="1" dirty="0" err="1" smtClean="0">
                      <a:latin typeface="Times New Roman" pitchFamily="18" charset="0"/>
                      <a:cs typeface="Times New Roman" pitchFamily="18" charset="0"/>
                    </a:rPr>
                    <a:t>Az</a:t>
                  </a:r>
                  <a:r>
                    <a:rPr lang="pl-PL" sz="1400" i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pl-PL" sz="14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pl-PL" sz="2800" dirty="0" smtClean="0">
                      <a:latin typeface="Times New Roman" pitchFamily="18" charset="0"/>
                      <a:cs typeface="Times New Roman" pitchFamily="18" charset="0"/>
                    </a:rPr>
                    <a:t>= 0</a:t>
                  </a:r>
                </a:p>
                <a:p>
                  <a:r>
                    <a:rPr lang="pl-PL" sz="2800" i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pl-PL" sz="2800" i="1" dirty="0" err="1" smtClean="0">
                      <a:latin typeface="Times New Roman" pitchFamily="18" charset="0"/>
                      <a:cs typeface="Times New Roman" pitchFamily="18" charset="0"/>
                    </a:rPr>
                    <a:t>ΣQ</a:t>
                  </a:r>
                  <a:r>
                    <a:rPr lang="pl-PL" sz="1400" i="1" dirty="0" err="1" smtClean="0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pl-PL" sz="2800" dirty="0" smtClean="0">
                      <a:latin typeface="Times New Roman" pitchFamily="18" charset="0"/>
                      <a:cs typeface="Times New Roman" pitchFamily="18" charset="0"/>
                    </a:rPr>
                    <a:t> = 0</a:t>
                  </a:r>
                  <a:endParaRPr lang="pl-PL" sz="28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76" name="pole tekstowe 75"/>
            <p:cNvSpPr txBox="1"/>
            <p:nvPr/>
          </p:nvSpPr>
          <p:spPr>
            <a:xfrm>
              <a:off x="4571999" y="5917472"/>
              <a:ext cx="73152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8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pl-PL" sz="2400" b="1" i="1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Bx</a:t>
              </a:r>
              <a:endParaRPr lang="pl-PL" sz="2400" b="1" i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4" name="Symbol zastępczy numeru slajdu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99A-D339-48AC-B704-324513793AF1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79" name="pole tekstowe 78"/>
          <p:cNvSpPr txBox="1"/>
          <p:nvPr/>
        </p:nvSpPr>
        <p:spPr>
          <a:xfrm>
            <a:off x="191729" y="191729"/>
            <a:ext cx="486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pole tekstowe 79"/>
          <p:cNvSpPr txBox="1"/>
          <p:nvPr/>
        </p:nvSpPr>
        <p:spPr>
          <a:xfrm>
            <a:off x="545697" y="191729"/>
            <a:ext cx="259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Cel        </a:t>
            </a:r>
            <a:r>
              <a:rPr lang="pl-PL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sz="2400" b="1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pl-PL" sz="1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pl-PL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sz="2400" b="1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Bx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" name="Łącznik prosty ze strzałką 84"/>
          <p:cNvCxnSpPr/>
          <p:nvPr/>
        </p:nvCxnSpPr>
        <p:spPr>
          <a:xfrm>
            <a:off x="1165129" y="466340"/>
            <a:ext cx="427703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6206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99A-D339-48AC-B704-324513793AF1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0369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037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0373" name="Rectangle 21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0377" name="Rectangle 25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368702" y="235968"/>
            <a:ext cx="3170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ΣM</a:t>
            </a:r>
            <a:r>
              <a:rPr lang="pl-PL" sz="1200" i="1" dirty="0" err="1" smtClean="0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= 0            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cxnSp>
        <p:nvCxnSpPr>
          <p:cNvPr id="39" name="Łącznik prosty ze strzałką 38"/>
          <p:cNvCxnSpPr/>
          <p:nvPr/>
        </p:nvCxnSpPr>
        <p:spPr>
          <a:xfrm>
            <a:off x="1710813" y="648928"/>
            <a:ext cx="575187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e tekstowe 39"/>
          <p:cNvSpPr txBox="1"/>
          <p:nvPr/>
        </p:nvSpPr>
        <p:spPr>
          <a:xfrm rot="5400000">
            <a:off x="914399" y="808125"/>
            <a:ext cx="539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…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99A-D339-48AC-B704-324513793AF1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221226" y="1858254"/>
            <a:ext cx="6179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u="sng" dirty="0" smtClean="0">
                <a:latin typeface="Times New Roman" pitchFamily="18" charset="0"/>
                <a:cs typeface="Times New Roman" pitchFamily="18" charset="0"/>
              </a:rPr>
              <a:t>Wyznaczenie  składowych siły </a:t>
            </a:r>
            <a:r>
              <a:rPr lang="pl-PL" sz="2400" u="sng" dirty="0" err="1" smtClean="0">
                <a:latin typeface="Times New Roman" pitchFamily="18" charset="0"/>
                <a:cs typeface="Times New Roman" pitchFamily="18" charset="0"/>
              </a:rPr>
              <a:t>międzyzębnej</a:t>
            </a:r>
            <a:endParaRPr lang="pl-PL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0369" name="Rectangle 17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037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0373" name="Rectangle 21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0377" name="Rectangle 25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" name="Grupa 34"/>
          <p:cNvGrpSpPr/>
          <p:nvPr/>
        </p:nvGrpSpPr>
        <p:grpSpPr>
          <a:xfrm>
            <a:off x="368710" y="2315458"/>
            <a:ext cx="6828503" cy="4542503"/>
            <a:chOff x="368710" y="840658"/>
            <a:chExt cx="6828503" cy="4542503"/>
          </a:xfrm>
        </p:grpSpPr>
        <p:pic>
          <p:nvPicPr>
            <p:cNvPr id="100359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31637" y="2212263"/>
              <a:ext cx="3981450" cy="742950"/>
            </a:xfrm>
            <a:prstGeom prst="rect">
              <a:avLst/>
            </a:prstGeom>
            <a:noFill/>
          </p:spPr>
        </p:pic>
        <p:grpSp>
          <p:nvGrpSpPr>
            <p:cNvPr id="5" name="Grupa 27"/>
            <p:cNvGrpSpPr/>
            <p:nvPr/>
          </p:nvGrpSpPr>
          <p:grpSpPr>
            <a:xfrm>
              <a:off x="1268350" y="1194620"/>
              <a:ext cx="3363557" cy="800100"/>
              <a:chOff x="855406" y="1194620"/>
              <a:chExt cx="3363557" cy="800100"/>
            </a:xfrm>
          </p:grpSpPr>
          <p:pic>
            <p:nvPicPr>
              <p:cNvPr id="100355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55406" y="1194620"/>
                <a:ext cx="1438275" cy="800100"/>
              </a:xfrm>
              <a:prstGeom prst="rect">
                <a:avLst/>
              </a:prstGeom>
              <a:noFill/>
            </p:spPr>
          </p:pic>
          <p:pic>
            <p:nvPicPr>
              <p:cNvPr id="100367" name="Picture 15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18738" y="1371601"/>
                <a:ext cx="1800225" cy="409575"/>
              </a:xfrm>
              <a:prstGeom prst="rect">
                <a:avLst/>
              </a:prstGeom>
              <a:noFill/>
            </p:spPr>
          </p:pic>
        </p:grpSp>
        <p:pic>
          <p:nvPicPr>
            <p:cNvPr id="100371" name="Picture 1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7847" y="3465871"/>
              <a:ext cx="3838575" cy="771525"/>
            </a:xfrm>
            <a:prstGeom prst="rect">
              <a:avLst/>
            </a:prstGeom>
            <a:noFill/>
          </p:spPr>
        </p:pic>
        <p:pic>
          <p:nvPicPr>
            <p:cNvPr id="100375" name="Picture 2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3099" y="4380271"/>
              <a:ext cx="3571875" cy="409575"/>
            </a:xfrm>
            <a:prstGeom prst="rect">
              <a:avLst/>
            </a:prstGeom>
            <a:noFill/>
          </p:spPr>
        </p:pic>
        <p:cxnSp>
          <p:nvCxnSpPr>
            <p:cNvPr id="30" name="Łącznik prosty ze strzałką 29"/>
            <p:cNvCxnSpPr/>
            <p:nvPr/>
          </p:nvCxnSpPr>
          <p:spPr>
            <a:xfrm flipH="1" flipV="1">
              <a:off x="2580968" y="2020529"/>
              <a:ext cx="235974" cy="35396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Łuk 30"/>
            <p:cNvSpPr/>
            <p:nvPr/>
          </p:nvSpPr>
          <p:spPr>
            <a:xfrm rot="13726577">
              <a:off x="655806" y="1557749"/>
              <a:ext cx="2995184" cy="2507037"/>
            </a:xfrm>
            <a:prstGeom prst="arc">
              <a:avLst/>
            </a:prstGeom>
            <a:ln w="38100"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3" name="Łuk 32"/>
            <p:cNvSpPr/>
            <p:nvPr/>
          </p:nvSpPr>
          <p:spPr>
            <a:xfrm rot="13750931">
              <a:off x="592285" y="1233135"/>
              <a:ext cx="4086397" cy="3744775"/>
            </a:xfrm>
            <a:prstGeom prst="arc">
              <a:avLst>
                <a:gd name="adj1" fmla="val 16200000"/>
                <a:gd name="adj2" fmla="val 20351864"/>
              </a:avLst>
            </a:prstGeom>
            <a:ln w="38100"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Prostokąt 33"/>
            <p:cNvSpPr/>
            <p:nvPr/>
          </p:nvSpPr>
          <p:spPr>
            <a:xfrm>
              <a:off x="368710" y="840658"/>
              <a:ext cx="6828503" cy="4542503"/>
            </a:xfrm>
            <a:prstGeom prst="rect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7" name="pole tekstowe 36"/>
          <p:cNvSpPr txBox="1"/>
          <p:nvPr/>
        </p:nvSpPr>
        <p:spPr>
          <a:xfrm>
            <a:off x="368702" y="235968"/>
            <a:ext cx="3170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ΣM</a:t>
            </a:r>
            <a:r>
              <a:rPr lang="pl-PL" sz="1200" i="1" dirty="0" err="1" smtClean="0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= 0            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cxnSp>
        <p:nvCxnSpPr>
          <p:cNvPr id="39" name="Łącznik prosty ze strzałką 38"/>
          <p:cNvCxnSpPr/>
          <p:nvPr/>
        </p:nvCxnSpPr>
        <p:spPr>
          <a:xfrm>
            <a:off x="1710813" y="648928"/>
            <a:ext cx="575187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e tekstowe 39"/>
          <p:cNvSpPr txBox="1"/>
          <p:nvPr/>
        </p:nvSpPr>
        <p:spPr>
          <a:xfrm rot="5400000">
            <a:off x="914399" y="808125"/>
            <a:ext cx="539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…</a:t>
            </a:r>
            <a:endParaRPr lang="pl-PL" sz="3600" dirty="0"/>
          </a:p>
        </p:txBody>
      </p:sp>
      <p:sp>
        <p:nvSpPr>
          <p:cNvPr id="32" name="Strzałka zakrzywiona w górę 31"/>
          <p:cNvSpPr/>
          <p:nvPr/>
        </p:nvSpPr>
        <p:spPr>
          <a:xfrm rot="16200000">
            <a:off x="6072129" y="2031072"/>
            <a:ext cx="3244645" cy="981803"/>
          </a:xfrm>
          <a:prstGeom prst="curvedUpArrow">
            <a:avLst>
              <a:gd name="adj1" fmla="val 39464"/>
              <a:gd name="adj2" fmla="val 69860"/>
              <a:gd name="adj3" fmla="val 38520"/>
            </a:avLst>
          </a:prstGeom>
          <a:solidFill>
            <a:srgbClr val="FFF7C9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upa 157"/>
          <p:cNvGrpSpPr/>
          <p:nvPr/>
        </p:nvGrpSpPr>
        <p:grpSpPr>
          <a:xfrm>
            <a:off x="0" y="0"/>
            <a:ext cx="9358346" cy="6658510"/>
            <a:chOff x="0" y="0"/>
            <a:chExt cx="9358346" cy="6658510"/>
          </a:xfrm>
        </p:grpSpPr>
        <p:sp>
          <p:nvSpPr>
            <p:cNvPr id="2" name="pole tekstowe 1"/>
            <p:cNvSpPr txBox="1"/>
            <p:nvPr/>
          </p:nvSpPr>
          <p:spPr>
            <a:xfrm>
              <a:off x="0" y="0"/>
              <a:ext cx="935834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Zadanie</a:t>
              </a:r>
            </a:p>
            <a:p>
              <a:r>
                <a:rPr lang="pl-PL" sz="2000" dirty="0" smtClean="0">
                  <a:latin typeface="Times New Roman" pitchFamily="18" charset="0"/>
                  <a:cs typeface="Times New Roman" pitchFamily="18" charset="0"/>
                </a:rPr>
                <a:t>Bęben wciągarki linowej jest napędzany silnikiem elektrycznym poprzez dwustopniową przekładnię, pokazaną na rysunku. Zęby wszystkich kół są proste. Należy :</a:t>
              </a:r>
            </a:p>
            <a:p>
              <a:pPr marL="457200" indent="-457200">
                <a:buAutoNum type="arabicPeriod"/>
              </a:pPr>
              <a:r>
                <a:rPr lang="pl-PL" sz="2000" dirty="0" smtClean="0">
                  <a:latin typeface="Times New Roman" pitchFamily="18" charset="0"/>
                  <a:cs typeface="Times New Roman" pitchFamily="18" charset="0"/>
                </a:rPr>
                <a:t>na przestrzennym szkicu członu, złożonego z wałka, koła 4 i bębna, przedstawić wektory sił zewnętrznych, działających na ten człon,</a:t>
              </a:r>
            </a:p>
            <a:p>
              <a:pPr marL="457200" indent="-457200">
                <a:buAutoNum type="arabicPeriod"/>
              </a:pPr>
              <a:r>
                <a:rPr lang="pl-PL" sz="2000" dirty="0" smtClean="0">
                  <a:latin typeface="Times New Roman" pitchFamily="18" charset="0"/>
                  <a:cs typeface="Times New Roman" pitchFamily="18" charset="0"/>
                </a:rPr>
                <a:t>wyznaczyć reakcję łożyska </a:t>
              </a:r>
              <a:r>
                <a:rPr lang="pl-PL" sz="2000" i="1" dirty="0" smtClean="0">
                  <a:latin typeface="Times New Roman" pitchFamily="18" charset="0"/>
                  <a:cs typeface="Times New Roman" pitchFamily="18" charset="0"/>
                </a:rPr>
                <a:t>B.</a:t>
              </a:r>
              <a:endParaRPr lang="pl-PL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457200" indent="-457200"/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    </a:t>
              </a:r>
              <a:endParaRPr lang="pl-PL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" name="pole tekstowe 132"/>
            <p:cNvSpPr txBox="1"/>
            <p:nvPr/>
          </p:nvSpPr>
          <p:spPr>
            <a:xfrm>
              <a:off x="4653690" y="6196845"/>
              <a:ext cx="436747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możliwe krańcowe położenia liny </a:t>
              </a:r>
              <a:endParaRPr lang="pl-PL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pole tekstowe 83"/>
            <p:cNvSpPr txBox="1"/>
            <p:nvPr/>
          </p:nvSpPr>
          <p:spPr>
            <a:xfrm>
              <a:off x="0" y="1871010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>
                  <a:latin typeface="Times New Roman" pitchFamily="18" charset="0"/>
                  <a:cs typeface="Times New Roman" pitchFamily="18" charset="0"/>
                </a:rPr>
                <a:t>Dane : </a:t>
              </a:r>
              <a:endParaRPr lang="pl-PL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6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sp>
          <p:nvSpPr>
            <p:cNvPr id="19465" name="Rectangle 9"/>
            <p:cNvSpPr>
              <a:spLocks noChangeArrowheads="1"/>
            </p:cNvSpPr>
            <p:nvPr/>
          </p:nvSpPr>
          <p:spPr bwMode="auto">
            <a:xfrm>
              <a:off x="0" y="98107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69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sp>
          <p:nvSpPr>
            <p:cNvPr id="19472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sp>
          <p:nvSpPr>
            <p:cNvPr id="19475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</p:grpSp>
      <p:grpSp>
        <p:nvGrpSpPr>
          <p:cNvPr id="159" name="Grupa 158"/>
          <p:cNvGrpSpPr/>
          <p:nvPr/>
        </p:nvGrpSpPr>
        <p:grpSpPr>
          <a:xfrm>
            <a:off x="0" y="0"/>
            <a:ext cx="9144000" cy="6721520"/>
            <a:chOff x="0" y="0"/>
            <a:chExt cx="9144000" cy="6721520"/>
          </a:xfrm>
        </p:grpSpPr>
        <p:sp>
          <p:nvSpPr>
            <p:cNvPr id="154" name="pole tekstowe 153"/>
            <p:cNvSpPr txBox="1"/>
            <p:nvPr/>
          </p:nvSpPr>
          <p:spPr>
            <a:xfrm>
              <a:off x="4162565" y="6259855"/>
              <a:ext cx="4913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pl-PL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pole tekstowe 124"/>
            <p:cNvSpPr txBox="1"/>
            <p:nvPr/>
          </p:nvSpPr>
          <p:spPr>
            <a:xfrm>
              <a:off x="2696245" y="2921684"/>
              <a:ext cx="479059" cy="3881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pl-PL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78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sp>
          <p:nvSpPr>
            <p:cNvPr id="19481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sp>
          <p:nvSpPr>
            <p:cNvPr id="19484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  <p:sp>
          <p:nvSpPr>
            <p:cNvPr id="19487" name="Rectangle 31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</p:grpSp>
      <p:sp>
        <p:nvSpPr>
          <p:cNvPr id="114" name="Symbol zastępczy numeru slajdu 1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99A-D339-48AC-B704-324513793AF1}" type="slidenum">
              <a:rPr lang="pl-PL" smtClean="0"/>
              <a:pPr/>
              <a:t>16</a:t>
            </a:fld>
            <a:endParaRPr lang="pl-PL"/>
          </a:p>
        </p:txBody>
      </p:sp>
      <p:grpSp>
        <p:nvGrpSpPr>
          <p:cNvPr id="155" name="Grupa 154"/>
          <p:cNvGrpSpPr/>
          <p:nvPr/>
        </p:nvGrpSpPr>
        <p:grpSpPr>
          <a:xfrm>
            <a:off x="302525" y="3282103"/>
            <a:ext cx="8417692" cy="3173061"/>
            <a:chOff x="302525" y="3282103"/>
            <a:chExt cx="8417692" cy="3173061"/>
          </a:xfrm>
        </p:grpSpPr>
        <p:cxnSp>
          <p:nvCxnSpPr>
            <p:cNvPr id="65" name="Łącznik prosty 64"/>
            <p:cNvCxnSpPr/>
            <p:nvPr/>
          </p:nvCxnSpPr>
          <p:spPr>
            <a:xfrm>
              <a:off x="4898103" y="5144268"/>
              <a:ext cx="1984671" cy="133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Łuk 97"/>
            <p:cNvSpPr/>
            <p:nvPr/>
          </p:nvSpPr>
          <p:spPr>
            <a:xfrm>
              <a:off x="7076210" y="3882801"/>
              <a:ext cx="136874" cy="660768"/>
            </a:xfrm>
            <a:prstGeom prst="arc">
              <a:avLst>
                <a:gd name="adj1" fmla="val 16200000"/>
                <a:gd name="adj2" fmla="val 9105983"/>
              </a:avLst>
            </a:prstGeom>
            <a:ln w="127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68" name="Łącznik prosty 67"/>
            <p:cNvCxnSpPr/>
            <p:nvPr/>
          </p:nvCxnSpPr>
          <p:spPr>
            <a:xfrm rot="5400000">
              <a:off x="6421136" y="4692983"/>
              <a:ext cx="901048" cy="152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Łącznik prosty 61"/>
            <p:cNvCxnSpPr/>
            <p:nvPr/>
          </p:nvCxnSpPr>
          <p:spPr>
            <a:xfrm rot="5400000">
              <a:off x="6509719" y="3761901"/>
              <a:ext cx="720838" cy="152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Łącznik prosty 59"/>
            <p:cNvCxnSpPr/>
            <p:nvPr/>
          </p:nvCxnSpPr>
          <p:spPr>
            <a:xfrm>
              <a:off x="2764682" y="5144268"/>
              <a:ext cx="1984671" cy="133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Łącznik prosty 69"/>
            <p:cNvCxnSpPr/>
            <p:nvPr/>
          </p:nvCxnSpPr>
          <p:spPr>
            <a:xfrm rot="10800000">
              <a:off x="1122196" y="3402243"/>
              <a:ext cx="1505613" cy="133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Łącznik prosty 70"/>
            <p:cNvCxnSpPr/>
            <p:nvPr/>
          </p:nvCxnSpPr>
          <p:spPr>
            <a:xfrm rot="10800000">
              <a:off x="1122196" y="5144268"/>
              <a:ext cx="1505613" cy="133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Łącznik prosty 58"/>
            <p:cNvCxnSpPr/>
            <p:nvPr/>
          </p:nvCxnSpPr>
          <p:spPr>
            <a:xfrm>
              <a:off x="2764682" y="3402243"/>
              <a:ext cx="1984671" cy="133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Łącznik prosty 43"/>
            <p:cNvCxnSpPr/>
            <p:nvPr/>
          </p:nvCxnSpPr>
          <p:spPr>
            <a:xfrm>
              <a:off x="3517489" y="3701257"/>
              <a:ext cx="2532167" cy="1335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Łącznik prosty 36"/>
            <p:cNvCxnSpPr/>
            <p:nvPr/>
          </p:nvCxnSpPr>
          <p:spPr>
            <a:xfrm>
              <a:off x="1327506" y="4723779"/>
              <a:ext cx="2805915" cy="1335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Łącznik prosty 3"/>
            <p:cNvCxnSpPr/>
            <p:nvPr/>
          </p:nvCxnSpPr>
          <p:spPr>
            <a:xfrm rot="5400000">
              <a:off x="1675058" y="4303197"/>
              <a:ext cx="2042374" cy="152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Łącznik prosty 5"/>
            <p:cNvCxnSpPr/>
            <p:nvPr/>
          </p:nvCxnSpPr>
          <p:spPr>
            <a:xfrm flipV="1">
              <a:off x="1418727" y="5325812"/>
              <a:ext cx="2616338" cy="10462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pole tekstowe 15"/>
            <p:cNvSpPr txBox="1"/>
            <p:nvPr/>
          </p:nvSpPr>
          <p:spPr>
            <a:xfrm>
              <a:off x="3912482" y="5684896"/>
              <a:ext cx="547496" cy="3105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•</a:t>
              </a:r>
              <a:endParaRPr lang="pl-PL" dirty="0"/>
            </a:p>
          </p:txBody>
        </p:sp>
        <p:sp>
          <p:nvSpPr>
            <p:cNvPr id="17" name="pole tekstowe 16"/>
            <p:cNvSpPr txBox="1"/>
            <p:nvPr/>
          </p:nvSpPr>
          <p:spPr>
            <a:xfrm>
              <a:off x="3912482" y="5291703"/>
              <a:ext cx="547496" cy="310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•</a:t>
              </a:r>
              <a:endParaRPr lang="pl-PL" dirty="0"/>
            </a:p>
          </p:txBody>
        </p:sp>
        <p:cxnSp>
          <p:nvCxnSpPr>
            <p:cNvPr id="30" name="Łącznik prosty 29"/>
            <p:cNvCxnSpPr/>
            <p:nvPr/>
          </p:nvCxnSpPr>
          <p:spPr>
            <a:xfrm rot="5400000">
              <a:off x="2508429" y="5143507"/>
              <a:ext cx="240279" cy="15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Łącznik prosty 30"/>
            <p:cNvCxnSpPr/>
            <p:nvPr/>
          </p:nvCxnSpPr>
          <p:spPr>
            <a:xfrm rot="5400000">
              <a:off x="2645303" y="5143507"/>
              <a:ext cx="240279" cy="15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Łącznik prosty 31"/>
            <p:cNvCxnSpPr/>
            <p:nvPr/>
          </p:nvCxnSpPr>
          <p:spPr>
            <a:xfrm rot="5400000">
              <a:off x="4629975" y="3401482"/>
              <a:ext cx="240279" cy="15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Łącznik prosty 32"/>
            <p:cNvCxnSpPr/>
            <p:nvPr/>
          </p:nvCxnSpPr>
          <p:spPr>
            <a:xfrm rot="5400000">
              <a:off x="2508429" y="3401482"/>
              <a:ext cx="240279" cy="15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33"/>
            <p:cNvCxnSpPr/>
            <p:nvPr/>
          </p:nvCxnSpPr>
          <p:spPr>
            <a:xfrm rot="5400000">
              <a:off x="4766848" y="3401482"/>
              <a:ext cx="240279" cy="15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Łącznik prosty 34"/>
            <p:cNvCxnSpPr/>
            <p:nvPr/>
          </p:nvCxnSpPr>
          <p:spPr>
            <a:xfrm>
              <a:off x="5775908" y="4243220"/>
              <a:ext cx="273748" cy="13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y 39"/>
            <p:cNvCxnSpPr/>
            <p:nvPr/>
          </p:nvCxnSpPr>
          <p:spPr>
            <a:xfrm>
              <a:off x="4201858" y="4723779"/>
              <a:ext cx="1231865" cy="1335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Łącznik prosty 41"/>
            <p:cNvCxnSpPr/>
            <p:nvPr/>
          </p:nvCxnSpPr>
          <p:spPr>
            <a:xfrm rot="5400000" flipH="1" flipV="1">
              <a:off x="3827352" y="4273209"/>
              <a:ext cx="1981637" cy="76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/>
            <p:cNvCxnSpPr/>
            <p:nvPr/>
          </p:nvCxnSpPr>
          <p:spPr>
            <a:xfrm rot="5400000">
              <a:off x="5697604" y="4183058"/>
              <a:ext cx="840978" cy="1521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Łącznik prosty 48"/>
            <p:cNvCxnSpPr/>
            <p:nvPr/>
          </p:nvCxnSpPr>
          <p:spPr>
            <a:xfrm>
              <a:off x="5775908" y="4183151"/>
              <a:ext cx="1505613" cy="133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/>
            <p:cNvCxnSpPr/>
            <p:nvPr/>
          </p:nvCxnSpPr>
          <p:spPr>
            <a:xfrm>
              <a:off x="6734025" y="4123081"/>
              <a:ext cx="273748" cy="13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/>
            <p:cNvCxnSpPr/>
            <p:nvPr/>
          </p:nvCxnSpPr>
          <p:spPr>
            <a:xfrm>
              <a:off x="6734025" y="4243220"/>
              <a:ext cx="273748" cy="13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Łącznik prosty 51"/>
            <p:cNvCxnSpPr/>
            <p:nvPr/>
          </p:nvCxnSpPr>
          <p:spPr>
            <a:xfrm>
              <a:off x="5775908" y="4123081"/>
              <a:ext cx="273748" cy="13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Łącznik prosty 52"/>
            <p:cNvCxnSpPr/>
            <p:nvPr/>
          </p:nvCxnSpPr>
          <p:spPr>
            <a:xfrm rot="5400000">
              <a:off x="2645303" y="3401482"/>
              <a:ext cx="240279" cy="15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Łącznik prosty 55"/>
            <p:cNvCxnSpPr/>
            <p:nvPr/>
          </p:nvCxnSpPr>
          <p:spPr>
            <a:xfrm rot="5400000">
              <a:off x="4629975" y="5143507"/>
              <a:ext cx="240279" cy="15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Łącznik prosty 56"/>
            <p:cNvCxnSpPr/>
            <p:nvPr/>
          </p:nvCxnSpPr>
          <p:spPr>
            <a:xfrm rot="5400000">
              <a:off x="4766848" y="5143507"/>
              <a:ext cx="240279" cy="15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Łącznik prosty 63"/>
            <p:cNvCxnSpPr/>
            <p:nvPr/>
          </p:nvCxnSpPr>
          <p:spPr>
            <a:xfrm>
              <a:off x="4904041" y="3402243"/>
              <a:ext cx="1984671" cy="133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Łącznik prosty 72"/>
            <p:cNvCxnSpPr/>
            <p:nvPr/>
          </p:nvCxnSpPr>
          <p:spPr>
            <a:xfrm rot="5400000">
              <a:off x="251183" y="4273162"/>
              <a:ext cx="1742025" cy="152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Łącznik prosty 74"/>
            <p:cNvCxnSpPr/>
            <p:nvPr/>
          </p:nvCxnSpPr>
          <p:spPr>
            <a:xfrm rot="5400000">
              <a:off x="4112184" y="4753383"/>
              <a:ext cx="180876" cy="152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Łącznik prosty 78"/>
            <p:cNvCxnSpPr/>
            <p:nvPr/>
          </p:nvCxnSpPr>
          <p:spPr>
            <a:xfrm rot="5400000">
              <a:off x="5344049" y="4753383"/>
              <a:ext cx="180876" cy="152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Łącznik prosty 79"/>
            <p:cNvCxnSpPr/>
            <p:nvPr/>
          </p:nvCxnSpPr>
          <p:spPr>
            <a:xfrm rot="5400000">
              <a:off x="1237832" y="4753383"/>
              <a:ext cx="180876" cy="152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Łącznik prosty 80"/>
            <p:cNvCxnSpPr/>
            <p:nvPr/>
          </p:nvCxnSpPr>
          <p:spPr>
            <a:xfrm rot="5400000">
              <a:off x="4043747" y="4752717"/>
              <a:ext cx="180876" cy="152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Łącznik prosty 82"/>
            <p:cNvCxnSpPr/>
            <p:nvPr/>
          </p:nvCxnSpPr>
          <p:spPr>
            <a:xfrm rot="10800000" flipV="1">
              <a:off x="5981218" y="3702593"/>
              <a:ext cx="205311" cy="12014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Łącznik prosty 85"/>
            <p:cNvCxnSpPr/>
            <p:nvPr/>
          </p:nvCxnSpPr>
          <p:spPr>
            <a:xfrm rot="15240000" flipV="1">
              <a:off x="6002342" y="4518235"/>
              <a:ext cx="180210" cy="136874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Łącznik prosty 86"/>
            <p:cNvCxnSpPr/>
            <p:nvPr/>
          </p:nvCxnSpPr>
          <p:spPr>
            <a:xfrm rot="10800000" flipV="1">
              <a:off x="5951528" y="3642522"/>
              <a:ext cx="205311" cy="12014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Łącznik prosty 87"/>
            <p:cNvCxnSpPr/>
            <p:nvPr/>
          </p:nvCxnSpPr>
          <p:spPr>
            <a:xfrm rot="15240000" flipV="1">
              <a:off x="3396468" y="3617187"/>
              <a:ext cx="180210" cy="136874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Łącznik prosty 91"/>
            <p:cNvCxnSpPr/>
            <p:nvPr/>
          </p:nvCxnSpPr>
          <p:spPr>
            <a:xfrm rot="5400000">
              <a:off x="6740892" y="4183058"/>
              <a:ext cx="1081257" cy="152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Łącznik prosty 92"/>
            <p:cNvCxnSpPr/>
            <p:nvPr/>
          </p:nvCxnSpPr>
          <p:spPr>
            <a:xfrm rot="5400000">
              <a:off x="8178828" y="4182390"/>
              <a:ext cx="1081257" cy="152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Łącznik prosty 94"/>
            <p:cNvCxnSpPr/>
            <p:nvPr/>
          </p:nvCxnSpPr>
          <p:spPr>
            <a:xfrm>
              <a:off x="7281520" y="3642522"/>
              <a:ext cx="1437176" cy="133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Łącznik prosty 96"/>
            <p:cNvCxnSpPr/>
            <p:nvPr/>
          </p:nvCxnSpPr>
          <p:spPr>
            <a:xfrm>
              <a:off x="7281520" y="4722444"/>
              <a:ext cx="1437176" cy="133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Łącznik prosty 99"/>
            <p:cNvCxnSpPr/>
            <p:nvPr/>
          </p:nvCxnSpPr>
          <p:spPr>
            <a:xfrm>
              <a:off x="6870899" y="5144268"/>
              <a:ext cx="840088" cy="93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Łącznik prosty 101"/>
            <p:cNvCxnSpPr/>
            <p:nvPr/>
          </p:nvCxnSpPr>
          <p:spPr>
            <a:xfrm flipV="1">
              <a:off x="4053387" y="5444617"/>
              <a:ext cx="3159697" cy="1448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Łącznik prosty 102"/>
            <p:cNvCxnSpPr/>
            <p:nvPr/>
          </p:nvCxnSpPr>
          <p:spPr>
            <a:xfrm>
              <a:off x="4039740" y="5854889"/>
              <a:ext cx="3657600" cy="1364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Łącznik prosty ze strzałką 105"/>
            <p:cNvCxnSpPr/>
            <p:nvPr/>
          </p:nvCxnSpPr>
          <p:spPr>
            <a:xfrm rot="5400000">
              <a:off x="6994472" y="4994000"/>
              <a:ext cx="300349" cy="1521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Łącznik prosty ze strzałką 107"/>
            <p:cNvCxnSpPr/>
            <p:nvPr/>
          </p:nvCxnSpPr>
          <p:spPr>
            <a:xfrm rot="5400000" flipH="1" flipV="1">
              <a:off x="6995233" y="5594031"/>
              <a:ext cx="300349" cy="1521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Łącznik prosty 110"/>
            <p:cNvCxnSpPr/>
            <p:nvPr/>
          </p:nvCxnSpPr>
          <p:spPr>
            <a:xfrm rot="5400000">
              <a:off x="6934402" y="5354419"/>
              <a:ext cx="420489" cy="152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Łącznik prosty ze strzałką 112"/>
            <p:cNvCxnSpPr/>
            <p:nvPr/>
          </p:nvCxnSpPr>
          <p:spPr>
            <a:xfrm rot="5400000">
              <a:off x="7275976" y="5504594"/>
              <a:ext cx="720838" cy="1521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Łącznik prosty ze strzałką 114"/>
            <p:cNvCxnSpPr/>
            <p:nvPr/>
          </p:nvCxnSpPr>
          <p:spPr>
            <a:xfrm rot="10800000">
              <a:off x="4090497" y="5504687"/>
              <a:ext cx="410622" cy="300349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Łącznik prosty 117"/>
            <p:cNvCxnSpPr/>
            <p:nvPr/>
          </p:nvCxnSpPr>
          <p:spPr>
            <a:xfrm>
              <a:off x="4637991" y="5911528"/>
              <a:ext cx="547496" cy="420489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Łącznik prosty ze strzałką 119"/>
            <p:cNvCxnSpPr/>
            <p:nvPr/>
          </p:nvCxnSpPr>
          <p:spPr>
            <a:xfrm rot="10800000">
              <a:off x="4090496" y="5911527"/>
              <a:ext cx="1094991" cy="420489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pole tekstowe 123"/>
            <p:cNvSpPr txBox="1"/>
            <p:nvPr/>
          </p:nvSpPr>
          <p:spPr>
            <a:xfrm>
              <a:off x="7692142" y="3822732"/>
              <a:ext cx="889680" cy="3881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silnik</a:t>
              </a:r>
              <a:endParaRPr lang="pl-PL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pole tekstowe 125"/>
            <p:cNvSpPr txBox="1"/>
            <p:nvPr/>
          </p:nvSpPr>
          <p:spPr>
            <a:xfrm>
              <a:off x="2764682" y="4723779"/>
              <a:ext cx="479059" cy="3881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b="1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pl-PL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pole tekstowe 126"/>
            <p:cNvSpPr txBox="1"/>
            <p:nvPr/>
          </p:nvSpPr>
          <p:spPr>
            <a:xfrm>
              <a:off x="6146668" y="4243220"/>
              <a:ext cx="47905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8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8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pl-PL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pole tekstowe 127"/>
            <p:cNvSpPr txBox="1"/>
            <p:nvPr/>
          </p:nvSpPr>
          <p:spPr>
            <a:xfrm>
              <a:off x="3175304" y="3582452"/>
              <a:ext cx="6740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8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8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pl-PL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pole tekstowe 128"/>
            <p:cNvSpPr txBox="1"/>
            <p:nvPr/>
          </p:nvSpPr>
          <p:spPr>
            <a:xfrm>
              <a:off x="5145226" y="4152927"/>
              <a:ext cx="5918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8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8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pl-PL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pole tekstowe 129"/>
            <p:cNvSpPr txBox="1"/>
            <p:nvPr/>
          </p:nvSpPr>
          <p:spPr>
            <a:xfrm>
              <a:off x="1327506" y="4182425"/>
              <a:ext cx="51604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8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pl-PL" sz="2800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pl-PL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pole tekstowe 130"/>
            <p:cNvSpPr txBox="1"/>
            <p:nvPr/>
          </p:nvSpPr>
          <p:spPr>
            <a:xfrm>
              <a:off x="7144646" y="5084198"/>
              <a:ext cx="6159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L"</a:t>
              </a:r>
              <a:endParaRPr lang="pl-PL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pole tekstowe 131"/>
            <p:cNvSpPr txBox="1"/>
            <p:nvPr/>
          </p:nvSpPr>
          <p:spPr>
            <a:xfrm>
              <a:off x="7637156" y="5310828"/>
              <a:ext cx="6159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L'</a:t>
              </a:r>
              <a:endParaRPr lang="pl-PL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pole tekstowe 133"/>
            <p:cNvSpPr txBox="1"/>
            <p:nvPr/>
          </p:nvSpPr>
          <p:spPr>
            <a:xfrm>
              <a:off x="1574355" y="5405275"/>
              <a:ext cx="1026554" cy="3881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bęben</a:t>
              </a:r>
              <a:endParaRPr lang="pl-PL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Łącznik prosty 8"/>
            <p:cNvCxnSpPr/>
            <p:nvPr/>
          </p:nvCxnSpPr>
          <p:spPr>
            <a:xfrm rot="5400000">
              <a:off x="1078765" y="5712148"/>
              <a:ext cx="720170" cy="761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>
            <a:xfrm rot="5400000">
              <a:off x="3660879" y="5698452"/>
              <a:ext cx="720838" cy="152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21"/>
            <p:cNvCxnSpPr/>
            <p:nvPr/>
          </p:nvCxnSpPr>
          <p:spPr>
            <a:xfrm rot="10800000" flipV="1">
              <a:off x="1433017" y="5459103"/>
              <a:ext cx="2606722" cy="6824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Łącznik prosty 104"/>
            <p:cNvCxnSpPr/>
            <p:nvPr/>
          </p:nvCxnSpPr>
          <p:spPr>
            <a:xfrm flipV="1">
              <a:off x="1421640" y="6051419"/>
              <a:ext cx="2616338" cy="10462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Łącznik prosty 116"/>
            <p:cNvCxnSpPr/>
            <p:nvPr/>
          </p:nvCxnSpPr>
          <p:spPr>
            <a:xfrm rot="10800000" flipV="1">
              <a:off x="1433018" y="5529615"/>
              <a:ext cx="2608997" cy="6596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Łącznik prosty 118"/>
            <p:cNvCxnSpPr/>
            <p:nvPr/>
          </p:nvCxnSpPr>
          <p:spPr>
            <a:xfrm rot="10800000" flipV="1">
              <a:off x="1433018" y="5600130"/>
              <a:ext cx="2611271" cy="6369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Łącznik prosty 120"/>
            <p:cNvCxnSpPr/>
            <p:nvPr/>
          </p:nvCxnSpPr>
          <p:spPr>
            <a:xfrm rot="10800000" flipV="1">
              <a:off x="1433017" y="5670643"/>
              <a:ext cx="2613546" cy="6141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Łącznik prosty 121"/>
            <p:cNvCxnSpPr/>
            <p:nvPr/>
          </p:nvCxnSpPr>
          <p:spPr>
            <a:xfrm rot="10800000" flipV="1">
              <a:off x="1446666" y="5727508"/>
              <a:ext cx="2588527" cy="5914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Łącznik prosty 122"/>
            <p:cNvCxnSpPr/>
            <p:nvPr/>
          </p:nvCxnSpPr>
          <p:spPr>
            <a:xfrm rot="10800000" flipV="1">
              <a:off x="1446666" y="5866260"/>
              <a:ext cx="2604449" cy="4321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Łącznik prosty 135"/>
            <p:cNvCxnSpPr/>
            <p:nvPr/>
          </p:nvCxnSpPr>
          <p:spPr>
            <a:xfrm rot="10800000" flipV="1">
              <a:off x="1446665" y="5800297"/>
              <a:ext cx="2606722" cy="5459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Elipsa 146"/>
            <p:cNvSpPr/>
            <p:nvPr/>
          </p:nvSpPr>
          <p:spPr>
            <a:xfrm>
              <a:off x="3971500" y="5800297"/>
              <a:ext cx="150126" cy="150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49" name="Łącznik prosty 148"/>
            <p:cNvCxnSpPr/>
            <p:nvPr/>
          </p:nvCxnSpPr>
          <p:spPr>
            <a:xfrm rot="16200000" flipH="1">
              <a:off x="4046563" y="6093724"/>
              <a:ext cx="341193" cy="218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Łącznik prosty 155"/>
            <p:cNvCxnSpPr/>
            <p:nvPr/>
          </p:nvCxnSpPr>
          <p:spPr>
            <a:xfrm rot="5400000">
              <a:off x="1262420" y="6271146"/>
              <a:ext cx="313899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Łącznik prosty 156"/>
            <p:cNvCxnSpPr/>
            <p:nvPr/>
          </p:nvCxnSpPr>
          <p:spPr>
            <a:xfrm rot="5400000">
              <a:off x="3857130" y="6260414"/>
              <a:ext cx="313899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Łącznik prosty ze strzałką 163"/>
            <p:cNvCxnSpPr/>
            <p:nvPr/>
          </p:nvCxnSpPr>
          <p:spPr>
            <a:xfrm>
              <a:off x="1421502" y="6393550"/>
              <a:ext cx="2586038" cy="1588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pole tekstowe 164"/>
            <p:cNvSpPr txBox="1"/>
            <p:nvPr/>
          </p:nvSpPr>
          <p:spPr>
            <a:xfrm>
              <a:off x="1507228" y="5993499"/>
              <a:ext cx="82867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pl-PL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7" name="Łącznik prosty 176"/>
            <p:cNvCxnSpPr/>
            <p:nvPr/>
          </p:nvCxnSpPr>
          <p:spPr>
            <a:xfrm>
              <a:off x="313897" y="3398293"/>
              <a:ext cx="777922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Łącznik prosty 177"/>
            <p:cNvCxnSpPr/>
            <p:nvPr/>
          </p:nvCxnSpPr>
          <p:spPr>
            <a:xfrm>
              <a:off x="302525" y="5147481"/>
              <a:ext cx="777922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Łącznik prosty 179"/>
            <p:cNvCxnSpPr/>
            <p:nvPr/>
          </p:nvCxnSpPr>
          <p:spPr>
            <a:xfrm rot="10800000">
              <a:off x="586855" y="4735773"/>
              <a:ext cx="614149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Łącznik prosty ze strzałką 181"/>
            <p:cNvCxnSpPr/>
            <p:nvPr/>
          </p:nvCxnSpPr>
          <p:spPr>
            <a:xfrm rot="5400000">
              <a:off x="-504967" y="4271749"/>
              <a:ext cx="1719618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Łącznik prosty ze strzałką 183"/>
            <p:cNvCxnSpPr/>
            <p:nvPr/>
          </p:nvCxnSpPr>
          <p:spPr>
            <a:xfrm rot="5400000">
              <a:off x="436729" y="4940489"/>
              <a:ext cx="409433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pole tekstowe 184"/>
            <p:cNvSpPr txBox="1"/>
            <p:nvPr/>
          </p:nvSpPr>
          <p:spPr>
            <a:xfrm>
              <a:off x="341195" y="3643952"/>
              <a:ext cx="5868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pl-PL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6" name="pole tekstowe 185"/>
            <p:cNvSpPr txBox="1"/>
            <p:nvPr/>
          </p:nvSpPr>
          <p:spPr>
            <a:xfrm>
              <a:off x="627798" y="4681181"/>
              <a:ext cx="57320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pl-PL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1" name="Grupa 150"/>
            <p:cNvGrpSpPr/>
            <p:nvPr/>
          </p:nvGrpSpPr>
          <p:grpSpPr>
            <a:xfrm>
              <a:off x="5666446" y="4507068"/>
              <a:ext cx="607706" cy="436348"/>
              <a:chOff x="5666446" y="4507068"/>
              <a:chExt cx="607706" cy="436348"/>
            </a:xfrm>
          </p:grpSpPr>
          <p:cxnSp>
            <p:nvCxnSpPr>
              <p:cNvPr id="140" name="Łącznik prosty 139"/>
              <p:cNvCxnSpPr/>
              <p:nvPr/>
            </p:nvCxnSpPr>
            <p:spPr>
              <a:xfrm flipH="1">
                <a:off x="5899355" y="4513006"/>
                <a:ext cx="103239" cy="1622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Łącznik prosty 140"/>
              <p:cNvCxnSpPr/>
              <p:nvPr/>
            </p:nvCxnSpPr>
            <p:spPr>
              <a:xfrm flipH="1">
                <a:off x="6066503" y="4650658"/>
                <a:ext cx="103239" cy="1622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Łącznik prosty ze strzałką 142"/>
              <p:cNvCxnSpPr/>
              <p:nvPr/>
            </p:nvCxnSpPr>
            <p:spPr>
              <a:xfrm>
                <a:off x="5666446" y="4507068"/>
                <a:ext cx="235975" cy="1622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Łącznik prosty 144"/>
              <p:cNvCxnSpPr/>
              <p:nvPr/>
            </p:nvCxnSpPr>
            <p:spPr>
              <a:xfrm>
                <a:off x="5884606" y="4660490"/>
                <a:ext cx="368710" cy="2654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Łącznik prosty ze strzałką 147"/>
              <p:cNvCxnSpPr/>
              <p:nvPr/>
            </p:nvCxnSpPr>
            <p:spPr>
              <a:xfrm flipH="1" flipV="1">
                <a:off x="6067528" y="4793221"/>
                <a:ext cx="206624" cy="15019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2" name="pole tekstowe 151"/>
            <p:cNvSpPr txBox="1"/>
            <p:nvPr/>
          </p:nvSpPr>
          <p:spPr>
            <a:xfrm>
              <a:off x="5640780" y="4221676"/>
              <a:ext cx="290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pl-PL" sz="2000" dirty="0"/>
            </a:p>
          </p:txBody>
        </p:sp>
      </p:grpSp>
      <p:grpSp>
        <p:nvGrpSpPr>
          <p:cNvPr id="142" name="Grupa 141"/>
          <p:cNvGrpSpPr/>
          <p:nvPr/>
        </p:nvGrpSpPr>
        <p:grpSpPr>
          <a:xfrm>
            <a:off x="772732" y="1828800"/>
            <a:ext cx="7560111" cy="1215556"/>
            <a:chOff x="772732" y="1828800"/>
            <a:chExt cx="7560111" cy="1215556"/>
          </a:xfrm>
        </p:grpSpPr>
        <p:grpSp>
          <p:nvGrpSpPr>
            <p:cNvPr id="153" name="Grupa 152"/>
            <p:cNvGrpSpPr/>
            <p:nvPr/>
          </p:nvGrpSpPr>
          <p:grpSpPr>
            <a:xfrm>
              <a:off x="772732" y="1828800"/>
              <a:ext cx="7560111" cy="1215556"/>
              <a:chOff x="772732" y="1828800"/>
              <a:chExt cx="7560111" cy="1096661"/>
            </a:xfrm>
          </p:grpSpPr>
          <p:pic>
            <p:nvPicPr>
              <p:cNvPr id="19459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25244" y="2259338"/>
                <a:ext cx="4143404" cy="342900"/>
              </a:xfrm>
              <a:prstGeom prst="rect">
                <a:avLst/>
              </a:prstGeom>
              <a:noFill/>
            </p:spPr>
          </p:pic>
          <p:sp>
            <p:nvSpPr>
              <p:cNvPr id="138" name="pole tekstowe 137"/>
              <p:cNvSpPr txBox="1"/>
              <p:nvPr/>
            </p:nvSpPr>
            <p:spPr>
              <a:xfrm>
                <a:off x="772732" y="2536719"/>
                <a:ext cx="7560111" cy="388742"/>
              </a:xfrm>
              <a:prstGeom prst="rect">
                <a:avLst/>
              </a:prstGeom>
              <a:blipFill>
                <a:blip r:embed="rId3">
                  <a:lum bright="-3000"/>
                </a:blip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pl-PL" sz="2200" b="1" i="1" spc="-100" baseline="30000" dirty="0" smtClean="0">
                    <a:latin typeface="Times New Roman" pitchFamily="18" charset="0"/>
                    <a:cs typeface="Times New Roman" pitchFamily="18" charset="0"/>
                  </a:rPr>
                  <a:t>’</a:t>
                </a:r>
                <a:r>
                  <a:rPr lang="pl-PL" sz="2200" b="1" i="1" spc="-1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l-PL" sz="2200" spc="-100" dirty="0" smtClean="0">
                    <a:latin typeface="Times New Roman" pitchFamily="18" charset="0"/>
                    <a:cs typeface="Times New Roman" pitchFamily="18" charset="0"/>
                  </a:rPr>
                  <a:t>= 120 mm, </a:t>
                </a:r>
                <a:r>
                  <a:rPr lang="pl-PL" sz="2200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pl-PL" sz="2200" b="1" i="1" spc="-100" baseline="30000" dirty="0" smtClean="0">
                    <a:latin typeface="Times New Roman" pitchFamily="18" charset="0"/>
                    <a:cs typeface="Times New Roman" pitchFamily="18" charset="0"/>
                  </a:rPr>
                  <a:t>’’</a:t>
                </a:r>
                <a:r>
                  <a:rPr lang="pl-PL" sz="2200" b="1" i="1" spc="-1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l-PL" sz="2200" spc="-100" dirty="0" smtClean="0">
                    <a:latin typeface="Times New Roman" pitchFamily="18" charset="0"/>
                    <a:cs typeface="Times New Roman" pitchFamily="18" charset="0"/>
                  </a:rPr>
                  <a:t>= 60 mm, </a:t>
                </a:r>
                <a:r>
                  <a:rPr lang="pl-PL" sz="2200" i="1" dirty="0" smtClean="0">
                    <a:latin typeface="Times New Roman" pitchFamily="18" charset="0"/>
                    <a:cs typeface="Times New Roman" pitchFamily="18" charset="0"/>
                  </a:rPr>
                  <a:t>l = </a:t>
                </a:r>
                <a:r>
                  <a:rPr lang="pl-PL" sz="2200" dirty="0" smtClean="0">
                    <a:latin typeface="Times New Roman" pitchFamily="18" charset="0"/>
                    <a:cs typeface="Times New Roman" pitchFamily="18" charset="0"/>
                  </a:rPr>
                  <a:t>180 mm, </a:t>
                </a:r>
                <a:r>
                  <a:rPr lang="pl-PL" sz="2200" i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pl-PL" sz="2200" dirty="0" smtClean="0">
                    <a:latin typeface="Times New Roman" pitchFamily="18" charset="0"/>
                    <a:cs typeface="Times New Roman" pitchFamily="18" charset="0"/>
                  </a:rPr>
                  <a:t> = 60 mm, </a:t>
                </a:r>
                <a:r>
                  <a:rPr lang="pl-PL" sz="2200" i="1" dirty="0" smtClean="0">
                    <a:latin typeface="Times New Roman" pitchFamily="18" charset="0"/>
                    <a:cs typeface="Times New Roman" pitchFamily="18" charset="0"/>
                  </a:rPr>
                  <a:t>b =</a:t>
                </a:r>
                <a:r>
                  <a:rPr lang="pl-PL" sz="2200" dirty="0" smtClean="0">
                    <a:latin typeface="Times New Roman" pitchFamily="18" charset="0"/>
                    <a:cs typeface="Times New Roman" pitchFamily="18" charset="0"/>
                  </a:rPr>
                  <a:t> 20 mm </a:t>
                </a:r>
                <a:endParaRPr lang="pl-PL" sz="22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pole tekstowe 134"/>
              <p:cNvSpPr txBox="1"/>
              <p:nvPr/>
            </p:nvSpPr>
            <p:spPr>
              <a:xfrm>
                <a:off x="781665" y="1828800"/>
                <a:ext cx="7435056" cy="416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pl-PL" sz="22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pl-PL" sz="2200" dirty="0" smtClean="0">
                    <a:latin typeface="Times New Roman" pitchFamily="18" charset="0"/>
                    <a:cs typeface="Times New Roman" pitchFamily="18" charset="0"/>
                  </a:rPr>
                  <a:t>1420 </a:t>
                </a:r>
                <a:r>
                  <a:rPr lang="pl-PL" sz="2200" dirty="0" err="1" smtClean="0">
                    <a:latin typeface="Times New Roman" pitchFamily="18" charset="0"/>
                    <a:cs typeface="Times New Roman" pitchFamily="18" charset="0"/>
                  </a:rPr>
                  <a:t>obr</a:t>
                </a:r>
                <a:r>
                  <a:rPr lang="pl-PL" sz="2200" dirty="0" smtClean="0">
                    <a:latin typeface="Times New Roman" pitchFamily="18" charset="0"/>
                    <a:cs typeface="Times New Roman" pitchFamily="18" charset="0"/>
                  </a:rPr>
                  <a:t>/min, </a:t>
                </a:r>
                <a:r>
                  <a:rPr lang="pl-PL" sz="2200" i="1" dirty="0" smtClean="0">
                    <a:latin typeface="Times New Roman" pitchFamily="18" charset="0"/>
                    <a:cs typeface="Times New Roman" pitchFamily="18" charset="0"/>
                  </a:rPr>
                  <a:t>D = </a:t>
                </a:r>
                <a:r>
                  <a:rPr lang="pl-PL" sz="2200" dirty="0" smtClean="0">
                    <a:latin typeface="Times New Roman" pitchFamily="18" charset="0"/>
                    <a:cs typeface="Times New Roman" pitchFamily="18" charset="0"/>
                  </a:rPr>
                  <a:t>250 mm, </a:t>
                </a:r>
                <a:r>
                  <a:rPr lang="el-GR" sz="2200" i="1" dirty="0" smtClean="0">
                    <a:latin typeface="Times New Roman"/>
                    <a:cs typeface="Times New Roman"/>
                  </a:rPr>
                  <a:t>η</a:t>
                </a:r>
                <a:r>
                  <a:rPr lang="pl-PL" sz="2200" i="1" baseline="-25000" dirty="0" err="1" smtClean="0">
                    <a:latin typeface="Times New Roman"/>
                    <a:cs typeface="Times New Roman"/>
                  </a:rPr>
                  <a:t>całk</a:t>
                </a:r>
                <a:r>
                  <a:rPr lang="pl-PL" sz="2200" i="1" dirty="0" smtClean="0">
                    <a:latin typeface="Times New Roman"/>
                    <a:cs typeface="Times New Roman"/>
                  </a:rPr>
                  <a:t> = </a:t>
                </a:r>
                <a:r>
                  <a:rPr lang="pl-PL" sz="2200" dirty="0" smtClean="0">
                    <a:latin typeface="Times New Roman"/>
                    <a:cs typeface="Times New Roman"/>
                  </a:rPr>
                  <a:t>0,90, </a:t>
                </a:r>
                <a:r>
                  <a:rPr lang="pl-PL" sz="2200" i="1" dirty="0" smtClean="0">
                    <a:latin typeface="Times New Roman"/>
                    <a:cs typeface="Times New Roman"/>
                  </a:rPr>
                  <a:t>Q = </a:t>
                </a:r>
                <a:r>
                  <a:rPr lang="pl-PL" sz="2200" dirty="0" smtClean="0">
                    <a:latin typeface="Times New Roman"/>
                    <a:cs typeface="Times New Roman"/>
                  </a:rPr>
                  <a:t>3 </a:t>
                </a:r>
                <a:r>
                  <a:rPr lang="pl-PL" sz="2200" dirty="0" err="1" smtClean="0">
                    <a:latin typeface="Times New Roman"/>
                    <a:cs typeface="Times New Roman"/>
                  </a:rPr>
                  <a:t>kN</a:t>
                </a:r>
                <a:r>
                  <a:rPr lang="pl-PL" sz="2200" dirty="0" smtClean="0">
                    <a:latin typeface="Times New Roman"/>
                    <a:cs typeface="Times New Roman"/>
                  </a:rPr>
                  <a:t>, </a:t>
                </a:r>
                <a:endParaRPr lang="pl-PL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9" name="pole tekstowe 138"/>
            <p:cNvSpPr txBox="1"/>
            <p:nvPr/>
          </p:nvSpPr>
          <p:spPr>
            <a:xfrm flipH="1">
              <a:off x="4901052" y="2253802"/>
              <a:ext cx="30194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= 3 mm, 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pl-PL" sz="2200" baseline="-25000" dirty="0" smtClean="0">
                  <a:latin typeface="Times New Roman" pitchFamily="18" charset="0"/>
                  <a:cs typeface="Times New Roman" pitchFamily="18" charset="0"/>
                </a:rPr>
                <a:t>34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= 4 mm,  </a:t>
              </a:r>
              <a:endParaRPr lang="pl-PL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a 62"/>
          <p:cNvGrpSpPr/>
          <p:nvPr/>
        </p:nvGrpSpPr>
        <p:grpSpPr>
          <a:xfrm>
            <a:off x="382144" y="0"/>
            <a:ext cx="8625386" cy="5448528"/>
            <a:chOff x="382144" y="0"/>
            <a:chExt cx="8625386" cy="5448528"/>
          </a:xfrm>
        </p:grpSpPr>
        <p:grpSp>
          <p:nvGrpSpPr>
            <p:cNvPr id="115" name="Grupa 114"/>
            <p:cNvGrpSpPr/>
            <p:nvPr/>
          </p:nvGrpSpPr>
          <p:grpSpPr>
            <a:xfrm>
              <a:off x="382144" y="0"/>
              <a:ext cx="8625386" cy="5448528"/>
              <a:chOff x="573206" y="914400"/>
              <a:chExt cx="8625386" cy="5448528"/>
            </a:xfrm>
          </p:grpSpPr>
          <p:cxnSp>
            <p:nvCxnSpPr>
              <p:cNvPr id="50" name="Łącznik prosty 49"/>
              <p:cNvCxnSpPr/>
              <p:nvPr/>
            </p:nvCxnSpPr>
            <p:spPr>
              <a:xfrm>
                <a:off x="5513695" y="2320120"/>
                <a:ext cx="3302758" cy="1588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y 24"/>
              <p:cNvCxnSpPr/>
              <p:nvPr/>
            </p:nvCxnSpPr>
            <p:spPr>
              <a:xfrm>
                <a:off x="1501250" y="3439236"/>
                <a:ext cx="3739487" cy="1588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Łącznik prosty 3"/>
              <p:cNvCxnSpPr/>
              <p:nvPr/>
            </p:nvCxnSpPr>
            <p:spPr>
              <a:xfrm rot="5400000">
                <a:off x="2661313" y="1937983"/>
                <a:ext cx="2169994" cy="216999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Łącznik prosty 8"/>
              <p:cNvCxnSpPr/>
              <p:nvPr/>
            </p:nvCxnSpPr>
            <p:spPr>
              <a:xfrm>
                <a:off x="1078176" y="4067032"/>
                <a:ext cx="3425588" cy="158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Łącznik prosty 9"/>
              <p:cNvCxnSpPr/>
              <p:nvPr/>
            </p:nvCxnSpPr>
            <p:spPr>
              <a:xfrm>
                <a:off x="698311" y="4437796"/>
                <a:ext cx="3425588" cy="158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y 17"/>
              <p:cNvCxnSpPr/>
              <p:nvPr/>
            </p:nvCxnSpPr>
            <p:spPr>
              <a:xfrm rot="5400000">
                <a:off x="2743201" y="3725838"/>
                <a:ext cx="177421" cy="1774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Łącznik prosty 20"/>
              <p:cNvCxnSpPr/>
              <p:nvPr/>
            </p:nvCxnSpPr>
            <p:spPr>
              <a:xfrm rot="5400000">
                <a:off x="2991135" y="3728113"/>
                <a:ext cx="177421" cy="1774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Łącznik prosty 21"/>
              <p:cNvCxnSpPr/>
              <p:nvPr/>
            </p:nvCxnSpPr>
            <p:spPr>
              <a:xfrm rot="5400000">
                <a:off x="4521959" y="1956179"/>
                <a:ext cx="177421" cy="1774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Łącznik prosty 22"/>
              <p:cNvCxnSpPr/>
              <p:nvPr/>
            </p:nvCxnSpPr>
            <p:spPr>
              <a:xfrm rot="5400000">
                <a:off x="4756246" y="1944806"/>
                <a:ext cx="177421" cy="1774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y 30"/>
              <p:cNvCxnSpPr/>
              <p:nvPr/>
            </p:nvCxnSpPr>
            <p:spPr>
              <a:xfrm>
                <a:off x="5363570" y="3425588"/>
                <a:ext cx="1433015" cy="1588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Łącznik prosty 31"/>
              <p:cNvCxnSpPr/>
              <p:nvPr/>
            </p:nvCxnSpPr>
            <p:spPr>
              <a:xfrm rot="5400000">
                <a:off x="5529619" y="1965277"/>
                <a:ext cx="2031241" cy="200849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33"/>
              <p:cNvCxnSpPr/>
              <p:nvPr/>
            </p:nvCxnSpPr>
            <p:spPr>
              <a:xfrm rot="5400000">
                <a:off x="7246064" y="1969826"/>
                <a:ext cx="177421" cy="1774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/>
              <p:cNvCxnSpPr/>
              <p:nvPr/>
            </p:nvCxnSpPr>
            <p:spPr>
              <a:xfrm rot="5400000">
                <a:off x="7444854" y="1999396"/>
                <a:ext cx="177421" cy="1774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Łącznik prosty 35"/>
              <p:cNvCxnSpPr/>
              <p:nvPr/>
            </p:nvCxnSpPr>
            <p:spPr>
              <a:xfrm rot="5400000">
                <a:off x="5727511" y="3734937"/>
                <a:ext cx="177421" cy="1774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Łącznik prosty 36"/>
              <p:cNvCxnSpPr/>
              <p:nvPr/>
            </p:nvCxnSpPr>
            <p:spPr>
              <a:xfrm rot="5400000">
                <a:off x="5510074" y="3723563"/>
                <a:ext cx="177421" cy="1774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Łącznik prosty 38"/>
              <p:cNvCxnSpPr/>
              <p:nvPr/>
            </p:nvCxnSpPr>
            <p:spPr>
              <a:xfrm rot="5400000">
                <a:off x="1378423" y="3330054"/>
                <a:ext cx="232012" cy="232012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Łącznik prosty 44"/>
              <p:cNvCxnSpPr/>
              <p:nvPr/>
            </p:nvCxnSpPr>
            <p:spPr>
              <a:xfrm rot="9360000">
                <a:off x="5406787" y="2213212"/>
                <a:ext cx="232012" cy="232012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/>
              <p:cNvCxnSpPr/>
              <p:nvPr/>
            </p:nvCxnSpPr>
            <p:spPr>
              <a:xfrm rot="5400000">
                <a:off x="6691951" y="3320956"/>
                <a:ext cx="232012" cy="232012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/>
              <p:cNvCxnSpPr/>
              <p:nvPr/>
            </p:nvCxnSpPr>
            <p:spPr>
              <a:xfrm rot="5400000">
                <a:off x="5261211" y="3323230"/>
                <a:ext cx="232012" cy="232012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/>
              <p:cNvCxnSpPr/>
              <p:nvPr/>
            </p:nvCxnSpPr>
            <p:spPr>
              <a:xfrm rot="5400000">
                <a:off x="5099714" y="3325505"/>
                <a:ext cx="232012" cy="232012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Łącznik prosty 13"/>
              <p:cNvCxnSpPr/>
              <p:nvPr/>
            </p:nvCxnSpPr>
            <p:spPr>
              <a:xfrm rot="10800000" flipV="1">
                <a:off x="4121626" y="4067032"/>
                <a:ext cx="395785" cy="368489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y 11"/>
              <p:cNvCxnSpPr/>
              <p:nvPr/>
            </p:nvCxnSpPr>
            <p:spPr>
              <a:xfrm rot="5400000">
                <a:off x="709685" y="4067033"/>
                <a:ext cx="368489" cy="368489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/>
              <p:cNvCxnSpPr/>
              <p:nvPr/>
            </p:nvCxnSpPr>
            <p:spPr>
              <a:xfrm rot="9660000">
                <a:off x="7715535" y="3198126"/>
                <a:ext cx="232012" cy="232012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y 53"/>
              <p:cNvCxnSpPr/>
              <p:nvPr/>
            </p:nvCxnSpPr>
            <p:spPr>
              <a:xfrm rot="7200000">
                <a:off x="8661779" y="2206389"/>
                <a:ext cx="232012" cy="232012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Łącznik prosty 54"/>
              <p:cNvCxnSpPr/>
              <p:nvPr/>
            </p:nvCxnSpPr>
            <p:spPr>
              <a:xfrm rot="7200000">
                <a:off x="8609459" y="2317845"/>
                <a:ext cx="232012" cy="232012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Łącznik prosty 56"/>
              <p:cNvCxnSpPr/>
              <p:nvPr/>
            </p:nvCxnSpPr>
            <p:spPr>
              <a:xfrm rot="5400000">
                <a:off x="7847463" y="2442949"/>
                <a:ext cx="873457" cy="873457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Łącznik prosty 58"/>
              <p:cNvCxnSpPr/>
              <p:nvPr/>
            </p:nvCxnSpPr>
            <p:spPr>
              <a:xfrm>
                <a:off x="5691116" y="2429302"/>
                <a:ext cx="1924335" cy="818866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Łącznik prosty 60"/>
              <p:cNvCxnSpPr/>
              <p:nvPr/>
            </p:nvCxnSpPr>
            <p:spPr>
              <a:xfrm rot="10800000" flipV="1">
                <a:off x="6687404" y="2402004"/>
                <a:ext cx="1897041" cy="436729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Łącznik prosty 63"/>
              <p:cNvCxnSpPr/>
              <p:nvPr/>
            </p:nvCxnSpPr>
            <p:spPr>
              <a:xfrm>
                <a:off x="6686160" y="2838734"/>
                <a:ext cx="1487606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Łącznik prosty 65"/>
              <p:cNvCxnSpPr/>
              <p:nvPr/>
            </p:nvCxnSpPr>
            <p:spPr>
              <a:xfrm>
                <a:off x="7929349" y="2838734"/>
                <a:ext cx="1214651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Łącznik prosty 68"/>
              <p:cNvCxnSpPr/>
              <p:nvPr/>
            </p:nvCxnSpPr>
            <p:spPr>
              <a:xfrm>
                <a:off x="8802805" y="2922896"/>
                <a:ext cx="272955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Łącznik prosty 69"/>
              <p:cNvCxnSpPr/>
              <p:nvPr/>
            </p:nvCxnSpPr>
            <p:spPr>
              <a:xfrm>
                <a:off x="8925637" y="2761398"/>
                <a:ext cx="272955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Łącznik prosty 70"/>
              <p:cNvCxnSpPr/>
              <p:nvPr/>
            </p:nvCxnSpPr>
            <p:spPr>
              <a:xfrm>
                <a:off x="7840640" y="2913798"/>
                <a:ext cx="272955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Łącznik prosty 71"/>
              <p:cNvCxnSpPr/>
              <p:nvPr/>
            </p:nvCxnSpPr>
            <p:spPr>
              <a:xfrm>
                <a:off x="8006687" y="2752299"/>
                <a:ext cx="272955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Łuk 72"/>
              <p:cNvSpPr/>
              <p:nvPr/>
            </p:nvSpPr>
            <p:spPr>
              <a:xfrm>
                <a:off x="8688083" y="2491997"/>
                <a:ext cx="181468" cy="723332"/>
              </a:xfrm>
              <a:prstGeom prst="arc">
                <a:avLst>
                  <a:gd name="adj1" fmla="val 5983878"/>
                  <a:gd name="adj2" fmla="val 17709758"/>
                </a:avLst>
              </a:prstGeom>
              <a:ln w="1270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4" name="Łuk 73"/>
              <p:cNvSpPr/>
              <p:nvPr/>
            </p:nvSpPr>
            <p:spPr>
              <a:xfrm>
                <a:off x="6059606" y="2920621"/>
                <a:ext cx="518615" cy="518615"/>
              </a:xfrm>
              <a:prstGeom prst="arc">
                <a:avLst>
                  <a:gd name="adj1" fmla="val 8995878"/>
                  <a:gd name="adj2" fmla="val 1920327"/>
                </a:avLst>
              </a:prstGeom>
              <a:ln w="63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76" name="Łącznik prosty 75"/>
              <p:cNvCxnSpPr/>
              <p:nvPr/>
            </p:nvCxnSpPr>
            <p:spPr>
              <a:xfrm rot="5400000" flipH="1" flipV="1">
                <a:off x="4135272" y="2334182"/>
                <a:ext cx="2210937" cy="1588"/>
              </a:xfrm>
              <a:prstGeom prst="line">
                <a:avLst/>
              </a:prstGeom>
              <a:ln w="762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Łącznik prosty ze strzałką 77"/>
              <p:cNvCxnSpPr/>
              <p:nvPr/>
            </p:nvCxnSpPr>
            <p:spPr>
              <a:xfrm rot="10800000">
                <a:off x="4367284" y="3439236"/>
                <a:ext cx="873456" cy="1588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Łącznik prosty 78"/>
              <p:cNvCxnSpPr/>
              <p:nvPr/>
            </p:nvCxnSpPr>
            <p:spPr>
              <a:xfrm rot="16200000" flipH="1">
                <a:off x="3169037" y="5393621"/>
                <a:ext cx="1935544" cy="3069"/>
              </a:xfrm>
              <a:prstGeom prst="line">
                <a:avLst/>
              </a:prstGeom>
              <a:ln w="762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Łącznik prosty 82"/>
              <p:cNvCxnSpPr/>
              <p:nvPr/>
            </p:nvCxnSpPr>
            <p:spPr>
              <a:xfrm rot="5400000">
                <a:off x="4258102" y="4544704"/>
                <a:ext cx="2238233" cy="1588"/>
              </a:xfrm>
              <a:prstGeom prst="line">
                <a:avLst/>
              </a:prstGeom>
              <a:ln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Łącznik prosty 84"/>
              <p:cNvCxnSpPr/>
              <p:nvPr/>
            </p:nvCxnSpPr>
            <p:spPr>
              <a:xfrm>
                <a:off x="5377218" y="3411940"/>
                <a:ext cx="764275" cy="1588"/>
              </a:xfrm>
              <a:prstGeom prst="line">
                <a:avLst/>
              </a:prstGeom>
              <a:ln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pole tekstowe 97"/>
              <p:cNvSpPr txBox="1"/>
              <p:nvPr/>
            </p:nvSpPr>
            <p:spPr>
              <a:xfrm>
                <a:off x="1733265" y="2852383"/>
                <a:ext cx="518615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800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pl-PL" sz="2800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pl-PL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9" name="pole tekstowe 98"/>
              <p:cNvSpPr txBox="1"/>
              <p:nvPr/>
            </p:nvSpPr>
            <p:spPr>
              <a:xfrm>
                <a:off x="6496335" y="3425586"/>
                <a:ext cx="73697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800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pl-PL" sz="2800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pl-PL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" name="pole tekstowe 99"/>
              <p:cNvSpPr txBox="1"/>
              <p:nvPr/>
            </p:nvSpPr>
            <p:spPr>
              <a:xfrm>
                <a:off x="7958761" y="1762866"/>
                <a:ext cx="62932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800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pl-PL" sz="28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pl-PL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" name="pole tekstowe 100"/>
              <p:cNvSpPr txBox="1"/>
              <p:nvPr/>
            </p:nvSpPr>
            <p:spPr>
              <a:xfrm>
                <a:off x="7970294" y="3220872"/>
                <a:ext cx="55955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800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pl-PL" sz="28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pl-PL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2" name="pole tekstowe 101"/>
              <p:cNvSpPr txBox="1"/>
              <p:nvPr/>
            </p:nvSpPr>
            <p:spPr>
              <a:xfrm>
                <a:off x="8516203" y="3057098"/>
                <a:ext cx="62779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" name="pole tekstowe 102"/>
              <p:cNvSpPr txBox="1"/>
              <p:nvPr/>
            </p:nvSpPr>
            <p:spPr>
              <a:xfrm>
                <a:off x="4667534" y="982638"/>
                <a:ext cx="8325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b="1" i="1" dirty="0" smtClean="0">
                    <a:solidFill>
                      <a:srgbClr val="6666FF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pl-PL" sz="1400" b="1" i="1" dirty="0" smtClean="0">
                    <a:solidFill>
                      <a:srgbClr val="6666FF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pl-PL" sz="1400" b="1" dirty="0" smtClean="0">
                    <a:solidFill>
                      <a:srgbClr val="6666FF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pl-PL" sz="2400" b="1" dirty="0">
                  <a:solidFill>
                    <a:srgbClr val="6666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pole tekstowe 103"/>
              <p:cNvSpPr txBox="1"/>
              <p:nvPr/>
            </p:nvSpPr>
            <p:spPr>
              <a:xfrm>
                <a:off x="4490113" y="2920620"/>
                <a:ext cx="60050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b="1" i="1" dirty="0" smtClean="0">
                    <a:solidFill>
                      <a:srgbClr val="6666FF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pl-PL" sz="1400" b="1" i="1" dirty="0" smtClean="0">
                    <a:solidFill>
                      <a:srgbClr val="6666FF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pl-PL" sz="1400" b="1" dirty="0" smtClean="0">
                    <a:solidFill>
                      <a:srgbClr val="6666FF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pl-PL" sz="2400" b="1" dirty="0">
                  <a:solidFill>
                    <a:srgbClr val="6666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" name="pole tekstowe 104"/>
              <p:cNvSpPr txBox="1"/>
              <p:nvPr/>
            </p:nvSpPr>
            <p:spPr>
              <a:xfrm>
                <a:off x="5404514" y="5186150"/>
                <a:ext cx="65509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solidFill>
                      <a:srgbClr val="6666FF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pl-PL" sz="1400" i="1" dirty="0" smtClean="0">
                    <a:solidFill>
                      <a:srgbClr val="6666FF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pl-PL" sz="1400" dirty="0" smtClean="0">
                    <a:solidFill>
                      <a:srgbClr val="6666FF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pl-PL" sz="2400" dirty="0">
                  <a:solidFill>
                    <a:srgbClr val="6666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6" name="pole tekstowe 105"/>
              <p:cNvSpPr txBox="1"/>
              <p:nvPr/>
            </p:nvSpPr>
            <p:spPr>
              <a:xfrm>
                <a:off x="4152766" y="5704764"/>
                <a:ext cx="64144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b="1" i="1" dirty="0" smtClean="0">
                    <a:solidFill>
                      <a:srgbClr val="6666FF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endParaRPr lang="pl-PL" sz="2400" b="1" i="1" dirty="0">
                  <a:solidFill>
                    <a:srgbClr val="6666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pole tekstowe 106"/>
              <p:cNvSpPr txBox="1"/>
              <p:nvPr/>
            </p:nvSpPr>
            <p:spPr>
              <a:xfrm>
                <a:off x="573206" y="914400"/>
                <a:ext cx="25384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Siły czynne</a:t>
                </a:r>
                <a:endParaRPr lang="pl-PL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" name="Łuk 107"/>
              <p:cNvSpPr/>
              <p:nvPr/>
            </p:nvSpPr>
            <p:spPr>
              <a:xfrm>
                <a:off x="3643952" y="2470244"/>
                <a:ext cx="682388" cy="682388"/>
              </a:xfrm>
              <a:prstGeom prst="arc">
                <a:avLst>
                  <a:gd name="adj1" fmla="val 10803796"/>
                  <a:gd name="adj2" fmla="val 1784692"/>
                </a:avLst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09" name="pole tekstowe 108"/>
              <p:cNvSpPr txBox="1"/>
              <p:nvPr/>
            </p:nvSpPr>
            <p:spPr>
              <a:xfrm>
                <a:off x="3657601" y="2033516"/>
                <a:ext cx="50496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11" name="Łącznik prosty 110"/>
              <p:cNvCxnSpPr/>
              <p:nvPr/>
            </p:nvCxnSpPr>
            <p:spPr>
              <a:xfrm rot="5400000">
                <a:off x="2251880" y="4067033"/>
                <a:ext cx="450376" cy="450376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pole tekstowe 111"/>
              <p:cNvSpPr txBox="1"/>
              <p:nvPr/>
            </p:nvSpPr>
            <p:spPr>
              <a:xfrm>
                <a:off x="982640" y="4012441"/>
                <a:ext cx="1637732" cy="461665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>
                  <a:rot lat="240000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bęben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" name="pole tekstowe 112"/>
              <p:cNvSpPr txBox="1"/>
              <p:nvPr/>
            </p:nvSpPr>
            <p:spPr>
              <a:xfrm>
                <a:off x="4271752" y="1637731"/>
                <a:ext cx="61415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" name="pole tekstowe 113"/>
              <p:cNvSpPr txBox="1"/>
              <p:nvPr/>
            </p:nvSpPr>
            <p:spPr>
              <a:xfrm>
                <a:off x="2374712" y="3548417"/>
                <a:ext cx="58685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b="1" i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pl-PL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2" name="pole tekstowe 61"/>
            <p:cNvSpPr txBox="1"/>
            <p:nvPr/>
          </p:nvSpPr>
          <p:spPr>
            <a:xfrm>
              <a:off x="6155141" y="0"/>
              <a:ext cx="232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800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Rozwiązanie</a:t>
              </a:r>
              <a:endParaRPr lang="pl-PL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5" name="Symbol zastępczy numeru slajd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99A-D339-48AC-B704-324513793AF1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upa 129"/>
          <p:cNvGrpSpPr/>
          <p:nvPr/>
        </p:nvGrpSpPr>
        <p:grpSpPr>
          <a:xfrm>
            <a:off x="382144" y="0"/>
            <a:ext cx="8625386" cy="5363572"/>
            <a:chOff x="0" y="0"/>
            <a:chExt cx="8625386" cy="5363572"/>
          </a:xfrm>
        </p:grpSpPr>
        <p:grpSp>
          <p:nvGrpSpPr>
            <p:cNvPr id="2" name="Grupa 114"/>
            <p:cNvGrpSpPr/>
            <p:nvPr/>
          </p:nvGrpSpPr>
          <p:grpSpPr>
            <a:xfrm>
              <a:off x="0" y="0"/>
              <a:ext cx="8625386" cy="5363572"/>
              <a:chOff x="573206" y="914400"/>
              <a:chExt cx="8625386" cy="5363572"/>
            </a:xfrm>
          </p:grpSpPr>
          <p:cxnSp>
            <p:nvCxnSpPr>
              <p:cNvPr id="50" name="Łącznik prosty 49"/>
              <p:cNvCxnSpPr/>
              <p:nvPr/>
            </p:nvCxnSpPr>
            <p:spPr>
              <a:xfrm>
                <a:off x="5513695" y="2320120"/>
                <a:ext cx="3302758" cy="1588"/>
              </a:xfrm>
              <a:prstGeom prst="line">
                <a:avLst/>
              </a:prstGeom>
              <a:ln w="762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y 24"/>
              <p:cNvCxnSpPr/>
              <p:nvPr/>
            </p:nvCxnSpPr>
            <p:spPr>
              <a:xfrm>
                <a:off x="1501250" y="3439236"/>
                <a:ext cx="3739487" cy="1588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Łącznik prosty 3"/>
              <p:cNvCxnSpPr/>
              <p:nvPr/>
            </p:nvCxnSpPr>
            <p:spPr>
              <a:xfrm rot="5400000">
                <a:off x="2661313" y="1937983"/>
                <a:ext cx="2169994" cy="216999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Łącznik prosty 8"/>
              <p:cNvCxnSpPr/>
              <p:nvPr/>
            </p:nvCxnSpPr>
            <p:spPr>
              <a:xfrm>
                <a:off x="1078176" y="4067032"/>
                <a:ext cx="3425588" cy="158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Łącznik prosty 9"/>
              <p:cNvCxnSpPr/>
              <p:nvPr/>
            </p:nvCxnSpPr>
            <p:spPr>
              <a:xfrm>
                <a:off x="698311" y="4437796"/>
                <a:ext cx="3425588" cy="158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y 17"/>
              <p:cNvCxnSpPr/>
              <p:nvPr/>
            </p:nvCxnSpPr>
            <p:spPr>
              <a:xfrm rot="5400000">
                <a:off x="2743201" y="3725838"/>
                <a:ext cx="177421" cy="1774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Łącznik prosty 20"/>
              <p:cNvCxnSpPr/>
              <p:nvPr/>
            </p:nvCxnSpPr>
            <p:spPr>
              <a:xfrm rot="5400000">
                <a:off x="2991135" y="3728113"/>
                <a:ext cx="177421" cy="1774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Łącznik prosty 21"/>
              <p:cNvCxnSpPr/>
              <p:nvPr/>
            </p:nvCxnSpPr>
            <p:spPr>
              <a:xfrm rot="5400000">
                <a:off x="4521959" y="1956179"/>
                <a:ext cx="177421" cy="1774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Łącznik prosty 22"/>
              <p:cNvCxnSpPr/>
              <p:nvPr/>
            </p:nvCxnSpPr>
            <p:spPr>
              <a:xfrm rot="5400000">
                <a:off x="4756246" y="1944806"/>
                <a:ext cx="177421" cy="1774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y 30"/>
              <p:cNvCxnSpPr/>
              <p:nvPr/>
            </p:nvCxnSpPr>
            <p:spPr>
              <a:xfrm>
                <a:off x="5363570" y="3425588"/>
                <a:ext cx="1433015" cy="1588"/>
              </a:xfrm>
              <a:prstGeom prst="line">
                <a:avLst/>
              </a:prstGeom>
              <a:ln w="762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Łącznik prosty 31"/>
              <p:cNvCxnSpPr/>
              <p:nvPr/>
            </p:nvCxnSpPr>
            <p:spPr>
              <a:xfrm rot="5400000">
                <a:off x="5529619" y="1965277"/>
                <a:ext cx="2031241" cy="2008496"/>
              </a:xfrm>
              <a:prstGeom prst="line">
                <a:avLst/>
              </a:prstGeom>
              <a:ln w="76200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33"/>
              <p:cNvCxnSpPr/>
              <p:nvPr/>
            </p:nvCxnSpPr>
            <p:spPr>
              <a:xfrm rot="5400000">
                <a:off x="7237864" y="1969826"/>
                <a:ext cx="177421" cy="177421"/>
              </a:xfrm>
              <a:prstGeom prst="line">
                <a:avLst/>
              </a:prstGeom>
              <a:ln w="28575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/>
              <p:cNvCxnSpPr/>
              <p:nvPr/>
            </p:nvCxnSpPr>
            <p:spPr>
              <a:xfrm rot="5400000">
                <a:off x="7444854" y="1999396"/>
                <a:ext cx="177421" cy="177421"/>
              </a:xfrm>
              <a:prstGeom prst="line">
                <a:avLst/>
              </a:prstGeom>
              <a:ln w="28575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Łącznik prosty 35"/>
              <p:cNvCxnSpPr/>
              <p:nvPr/>
            </p:nvCxnSpPr>
            <p:spPr>
              <a:xfrm rot="5400000">
                <a:off x="5727511" y="3734937"/>
                <a:ext cx="177421" cy="177421"/>
              </a:xfrm>
              <a:prstGeom prst="line">
                <a:avLst/>
              </a:prstGeom>
              <a:ln w="28575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Łącznik prosty 36"/>
              <p:cNvCxnSpPr/>
              <p:nvPr/>
            </p:nvCxnSpPr>
            <p:spPr>
              <a:xfrm rot="5400000">
                <a:off x="5497774" y="3723563"/>
                <a:ext cx="177421" cy="177421"/>
              </a:xfrm>
              <a:prstGeom prst="line">
                <a:avLst/>
              </a:prstGeom>
              <a:ln w="28575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Łącznik prosty 38"/>
              <p:cNvCxnSpPr/>
              <p:nvPr/>
            </p:nvCxnSpPr>
            <p:spPr>
              <a:xfrm rot="5400000">
                <a:off x="1378423" y="3330054"/>
                <a:ext cx="232012" cy="232012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Łącznik prosty 44"/>
              <p:cNvCxnSpPr/>
              <p:nvPr/>
            </p:nvCxnSpPr>
            <p:spPr>
              <a:xfrm rot="9360000">
                <a:off x="5406787" y="2213212"/>
                <a:ext cx="232012" cy="232012"/>
              </a:xfrm>
              <a:prstGeom prst="line">
                <a:avLst/>
              </a:prstGeom>
              <a:ln w="762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/>
              <p:cNvCxnSpPr/>
              <p:nvPr/>
            </p:nvCxnSpPr>
            <p:spPr>
              <a:xfrm rot="5400000">
                <a:off x="6691951" y="3320956"/>
                <a:ext cx="232012" cy="232012"/>
              </a:xfrm>
              <a:prstGeom prst="line">
                <a:avLst/>
              </a:prstGeom>
              <a:ln w="762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/>
              <p:cNvCxnSpPr/>
              <p:nvPr/>
            </p:nvCxnSpPr>
            <p:spPr>
              <a:xfrm rot="5400000">
                <a:off x="5261211" y="3323230"/>
                <a:ext cx="232012" cy="232012"/>
              </a:xfrm>
              <a:prstGeom prst="line">
                <a:avLst/>
              </a:prstGeom>
              <a:ln w="762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/>
              <p:cNvCxnSpPr/>
              <p:nvPr/>
            </p:nvCxnSpPr>
            <p:spPr>
              <a:xfrm rot="5400000">
                <a:off x="5099714" y="3325505"/>
                <a:ext cx="232012" cy="232012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Łącznik prosty 13"/>
              <p:cNvCxnSpPr/>
              <p:nvPr/>
            </p:nvCxnSpPr>
            <p:spPr>
              <a:xfrm rot="10800000" flipV="1">
                <a:off x="4121626" y="4067032"/>
                <a:ext cx="395785" cy="368489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y 11"/>
              <p:cNvCxnSpPr/>
              <p:nvPr/>
            </p:nvCxnSpPr>
            <p:spPr>
              <a:xfrm rot="5400000">
                <a:off x="709685" y="4067033"/>
                <a:ext cx="368489" cy="368489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/>
              <p:cNvCxnSpPr/>
              <p:nvPr/>
            </p:nvCxnSpPr>
            <p:spPr>
              <a:xfrm rot="9660000">
                <a:off x="7715535" y="3198126"/>
                <a:ext cx="232012" cy="232012"/>
              </a:xfrm>
              <a:prstGeom prst="line">
                <a:avLst/>
              </a:prstGeom>
              <a:ln w="762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y 53"/>
              <p:cNvCxnSpPr/>
              <p:nvPr/>
            </p:nvCxnSpPr>
            <p:spPr>
              <a:xfrm rot="7200000">
                <a:off x="8661779" y="2206389"/>
                <a:ext cx="232012" cy="232012"/>
              </a:xfrm>
              <a:prstGeom prst="line">
                <a:avLst/>
              </a:prstGeom>
              <a:ln w="762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Łącznik prosty 54"/>
              <p:cNvCxnSpPr/>
              <p:nvPr/>
            </p:nvCxnSpPr>
            <p:spPr>
              <a:xfrm rot="7200000">
                <a:off x="8609459" y="2317845"/>
                <a:ext cx="232012" cy="232012"/>
              </a:xfrm>
              <a:prstGeom prst="line">
                <a:avLst/>
              </a:prstGeom>
              <a:ln w="762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Łącznik prosty 56"/>
              <p:cNvCxnSpPr/>
              <p:nvPr/>
            </p:nvCxnSpPr>
            <p:spPr>
              <a:xfrm rot="5400000">
                <a:off x="7847463" y="2442949"/>
                <a:ext cx="873457" cy="873457"/>
              </a:xfrm>
              <a:prstGeom prst="line">
                <a:avLst/>
              </a:prstGeom>
              <a:ln w="762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Łącznik prosty 58"/>
              <p:cNvCxnSpPr/>
              <p:nvPr/>
            </p:nvCxnSpPr>
            <p:spPr>
              <a:xfrm>
                <a:off x="5691116" y="2429302"/>
                <a:ext cx="1924335" cy="818866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Łącznik prosty 60"/>
              <p:cNvCxnSpPr/>
              <p:nvPr/>
            </p:nvCxnSpPr>
            <p:spPr>
              <a:xfrm rot="10800000" flipV="1">
                <a:off x="6687404" y="2402004"/>
                <a:ext cx="1897041" cy="436729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Łącznik prosty 63"/>
              <p:cNvCxnSpPr/>
              <p:nvPr/>
            </p:nvCxnSpPr>
            <p:spPr>
              <a:xfrm>
                <a:off x="6769290" y="2838734"/>
                <a:ext cx="1487606" cy="158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Łącznik prosty 65"/>
              <p:cNvCxnSpPr/>
              <p:nvPr/>
            </p:nvCxnSpPr>
            <p:spPr>
              <a:xfrm>
                <a:off x="7929349" y="2838734"/>
                <a:ext cx="1214651" cy="1588"/>
              </a:xfrm>
              <a:prstGeom prst="line">
                <a:avLst/>
              </a:prstGeom>
              <a:ln w="76200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Łącznik prosty 68"/>
              <p:cNvCxnSpPr/>
              <p:nvPr/>
            </p:nvCxnSpPr>
            <p:spPr>
              <a:xfrm>
                <a:off x="8802805" y="2922896"/>
                <a:ext cx="272955" cy="1588"/>
              </a:xfrm>
              <a:prstGeom prst="line">
                <a:avLst/>
              </a:prstGeom>
              <a:ln w="28575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Łącznik prosty 69"/>
              <p:cNvCxnSpPr/>
              <p:nvPr/>
            </p:nvCxnSpPr>
            <p:spPr>
              <a:xfrm>
                <a:off x="8925637" y="2761398"/>
                <a:ext cx="272955" cy="1588"/>
              </a:xfrm>
              <a:prstGeom prst="line">
                <a:avLst/>
              </a:prstGeom>
              <a:ln w="28575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Łącznik prosty 70"/>
              <p:cNvCxnSpPr/>
              <p:nvPr/>
            </p:nvCxnSpPr>
            <p:spPr>
              <a:xfrm>
                <a:off x="7840640" y="2913798"/>
                <a:ext cx="272955" cy="1588"/>
              </a:xfrm>
              <a:prstGeom prst="line">
                <a:avLst/>
              </a:prstGeom>
              <a:ln w="28575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Łącznik prosty 71"/>
              <p:cNvCxnSpPr/>
              <p:nvPr/>
            </p:nvCxnSpPr>
            <p:spPr>
              <a:xfrm>
                <a:off x="8006687" y="2752299"/>
                <a:ext cx="272955" cy="1588"/>
              </a:xfrm>
              <a:prstGeom prst="line">
                <a:avLst/>
              </a:prstGeom>
              <a:ln w="28575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Łuk 72"/>
              <p:cNvSpPr/>
              <p:nvPr/>
            </p:nvSpPr>
            <p:spPr>
              <a:xfrm>
                <a:off x="8693624" y="2497539"/>
                <a:ext cx="245659" cy="723332"/>
              </a:xfrm>
              <a:prstGeom prst="arc">
                <a:avLst>
                  <a:gd name="adj1" fmla="val 5983878"/>
                  <a:gd name="adj2" fmla="val 19633495"/>
                </a:avLst>
              </a:prstGeom>
              <a:ln w="1270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" name="Łuk 73"/>
              <p:cNvSpPr/>
              <p:nvPr/>
            </p:nvSpPr>
            <p:spPr>
              <a:xfrm>
                <a:off x="6059606" y="2920621"/>
                <a:ext cx="518615" cy="518615"/>
              </a:xfrm>
              <a:prstGeom prst="arc">
                <a:avLst>
                  <a:gd name="adj1" fmla="val 8995878"/>
                  <a:gd name="adj2" fmla="val 1920327"/>
                </a:avLst>
              </a:prstGeom>
              <a:ln w="6350">
                <a:solidFill>
                  <a:schemeClr val="bg1">
                    <a:lumMod val="6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76" name="Łącznik prosty 75"/>
              <p:cNvCxnSpPr/>
              <p:nvPr/>
            </p:nvCxnSpPr>
            <p:spPr>
              <a:xfrm rot="5400000" flipH="1" flipV="1">
                <a:off x="4135272" y="2306472"/>
                <a:ext cx="2210937" cy="1588"/>
              </a:xfrm>
              <a:prstGeom prst="line">
                <a:avLst/>
              </a:prstGeom>
              <a:ln w="762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Łącznik prosty ze strzałką 77"/>
              <p:cNvCxnSpPr/>
              <p:nvPr/>
            </p:nvCxnSpPr>
            <p:spPr>
              <a:xfrm rot="10800000">
                <a:off x="4367284" y="3439236"/>
                <a:ext cx="873456" cy="1588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Łącznik prosty 78"/>
              <p:cNvCxnSpPr/>
              <p:nvPr/>
            </p:nvCxnSpPr>
            <p:spPr>
              <a:xfrm rot="16200000" flipH="1">
                <a:off x="3209980" y="5352677"/>
                <a:ext cx="1850589" cy="1"/>
              </a:xfrm>
              <a:prstGeom prst="line">
                <a:avLst/>
              </a:prstGeom>
              <a:ln w="762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Łącznik prosty 82"/>
              <p:cNvCxnSpPr/>
              <p:nvPr/>
            </p:nvCxnSpPr>
            <p:spPr>
              <a:xfrm rot="5400000">
                <a:off x="4258102" y="4544704"/>
                <a:ext cx="2238233" cy="1588"/>
              </a:xfrm>
              <a:prstGeom prst="line">
                <a:avLst/>
              </a:prstGeom>
              <a:ln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Łącznik prosty 84"/>
              <p:cNvCxnSpPr/>
              <p:nvPr/>
            </p:nvCxnSpPr>
            <p:spPr>
              <a:xfrm>
                <a:off x="5377218" y="3411940"/>
                <a:ext cx="764275" cy="1588"/>
              </a:xfrm>
              <a:prstGeom prst="line">
                <a:avLst/>
              </a:prstGeom>
              <a:ln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pole tekstowe 97"/>
              <p:cNvSpPr txBox="1"/>
              <p:nvPr/>
            </p:nvSpPr>
            <p:spPr>
              <a:xfrm>
                <a:off x="1733265" y="2852383"/>
                <a:ext cx="518615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800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pl-PL" sz="2800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pl-PL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9" name="pole tekstowe 98"/>
              <p:cNvSpPr txBox="1"/>
              <p:nvPr/>
            </p:nvSpPr>
            <p:spPr>
              <a:xfrm>
                <a:off x="6496335" y="3425586"/>
                <a:ext cx="73697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800" i="1" dirty="0" smtClean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pl-PL" sz="2800" baseline="-25000" dirty="0" smtClean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pl-PL" sz="2800" i="1" dirty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" name="pole tekstowe 99"/>
              <p:cNvSpPr txBox="1"/>
              <p:nvPr/>
            </p:nvSpPr>
            <p:spPr>
              <a:xfrm>
                <a:off x="7765576" y="1801503"/>
                <a:ext cx="81886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800" i="1" dirty="0" smtClean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pl-PL" sz="2800" baseline="-25000" dirty="0" smtClean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pl-PL" sz="2800" i="1" dirty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" name="pole tekstowe 100"/>
              <p:cNvSpPr txBox="1"/>
              <p:nvPr/>
            </p:nvSpPr>
            <p:spPr>
              <a:xfrm>
                <a:off x="7970294" y="3220872"/>
                <a:ext cx="55955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800" i="1" dirty="0" smtClean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pl-PL" sz="2800" baseline="-25000" dirty="0" smtClean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pl-PL" sz="2800" i="1" dirty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2" name="pole tekstowe 101"/>
              <p:cNvSpPr txBox="1"/>
              <p:nvPr/>
            </p:nvSpPr>
            <p:spPr>
              <a:xfrm>
                <a:off x="8516203" y="3057098"/>
                <a:ext cx="62779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pl-PL" sz="2400" baseline="-25000" dirty="0" smtClean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pl-PL" sz="2400" i="1" dirty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" name="pole tekstowe 102"/>
              <p:cNvSpPr txBox="1"/>
              <p:nvPr/>
            </p:nvSpPr>
            <p:spPr>
              <a:xfrm>
                <a:off x="5349922" y="1037229"/>
                <a:ext cx="8325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b="1" i="1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pl-PL" sz="1400" b="1" i="1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pl-PL" sz="1400" b="1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pl-PL" sz="24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pole tekstowe 103"/>
              <p:cNvSpPr txBox="1"/>
              <p:nvPr/>
            </p:nvSpPr>
            <p:spPr>
              <a:xfrm>
                <a:off x="4490113" y="2920620"/>
                <a:ext cx="60050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b="1" i="1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pl-PL" sz="1400" b="1" i="1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pl-PL" sz="1400" b="1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pl-PL" sz="24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" name="pole tekstowe 104"/>
              <p:cNvSpPr txBox="1"/>
              <p:nvPr/>
            </p:nvSpPr>
            <p:spPr>
              <a:xfrm>
                <a:off x="5404514" y="5186150"/>
                <a:ext cx="65509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pl-PL" sz="1400" i="1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pl-PL" sz="1400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pl-PL" sz="24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6" name="pole tekstowe 105"/>
              <p:cNvSpPr txBox="1"/>
              <p:nvPr/>
            </p:nvSpPr>
            <p:spPr>
              <a:xfrm>
                <a:off x="4217161" y="5704764"/>
                <a:ext cx="64144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b="1" i="1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endParaRPr lang="pl-PL" sz="2400" b="1" i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pole tekstowe 106"/>
              <p:cNvSpPr txBox="1"/>
              <p:nvPr/>
            </p:nvSpPr>
            <p:spPr>
              <a:xfrm>
                <a:off x="573206" y="914400"/>
                <a:ext cx="25384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Siły czynne </a:t>
                </a:r>
              </a:p>
              <a:p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i bierne</a:t>
                </a:r>
                <a:endParaRPr lang="pl-PL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" name="Łuk 107"/>
              <p:cNvSpPr/>
              <p:nvPr/>
            </p:nvSpPr>
            <p:spPr>
              <a:xfrm>
                <a:off x="3643952" y="2470244"/>
                <a:ext cx="682388" cy="682388"/>
              </a:xfrm>
              <a:prstGeom prst="arc">
                <a:avLst>
                  <a:gd name="adj1" fmla="val 10803796"/>
                  <a:gd name="adj2" fmla="val 1784692"/>
                </a:avLst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09" name="pole tekstowe 108"/>
              <p:cNvSpPr txBox="1"/>
              <p:nvPr/>
            </p:nvSpPr>
            <p:spPr>
              <a:xfrm>
                <a:off x="3657601" y="2033516"/>
                <a:ext cx="50496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11" name="Łącznik prosty 110"/>
              <p:cNvCxnSpPr/>
              <p:nvPr/>
            </p:nvCxnSpPr>
            <p:spPr>
              <a:xfrm rot="5400000">
                <a:off x="2251880" y="4067033"/>
                <a:ext cx="450376" cy="450376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pole tekstowe 111"/>
              <p:cNvSpPr txBox="1"/>
              <p:nvPr/>
            </p:nvSpPr>
            <p:spPr>
              <a:xfrm>
                <a:off x="982640" y="4012441"/>
                <a:ext cx="1637732" cy="461665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>
                  <a:rot lat="240000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bęben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" name="pole tekstowe 112"/>
              <p:cNvSpPr txBox="1"/>
              <p:nvPr/>
            </p:nvSpPr>
            <p:spPr>
              <a:xfrm>
                <a:off x="4271752" y="1637731"/>
                <a:ext cx="61415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" name="pole tekstowe 113"/>
              <p:cNvSpPr txBox="1"/>
              <p:nvPr/>
            </p:nvSpPr>
            <p:spPr>
              <a:xfrm>
                <a:off x="2374712" y="3548417"/>
                <a:ext cx="58685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b="1" i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pl-PL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3" name="Łącznik prosty 62"/>
            <p:cNvCxnSpPr>
              <a:stCxn id="114" idx="3"/>
            </p:cNvCxnSpPr>
            <p:nvPr/>
          </p:nvCxnSpPr>
          <p:spPr>
            <a:xfrm flipH="1" flipV="1">
              <a:off x="2388358" y="1528549"/>
              <a:ext cx="2" cy="1336301"/>
            </a:xfrm>
            <a:prstGeom prst="line">
              <a:avLst/>
            </a:prstGeom>
            <a:ln w="57150">
              <a:solidFill>
                <a:srgbClr val="00B0F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Łącznik prosty 64"/>
            <p:cNvCxnSpPr/>
            <p:nvPr/>
          </p:nvCxnSpPr>
          <p:spPr>
            <a:xfrm rot="16200000" flipV="1">
              <a:off x="3803177" y="732429"/>
              <a:ext cx="734704" cy="11374"/>
            </a:xfrm>
            <a:prstGeom prst="line">
              <a:avLst/>
            </a:prstGeom>
            <a:ln w="57150">
              <a:solidFill>
                <a:srgbClr val="00B0F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Łącznik prosty 74"/>
            <p:cNvCxnSpPr>
              <a:stCxn id="114" idx="3"/>
            </p:cNvCxnSpPr>
            <p:nvPr/>
          </p:nvCxnSpPr>
          <p:spPr>
            <a:xfrm>
              <a:off x="2388360" y="2864850"/>
              <a:ext cx="941694" cy="14828"/>
            </a:xfrm>
            <a:prstGeom prst="line">
              <a:avLst/>
            </a:prstGeom>
            <a:ln w="57150">
              <a:solidFill>
                <a:srgbClr val="00B0F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Łącznik prosty 76"/>
            <p:cNvCxnSpPr/>
            <p:nvPr/>
          </p:nvCxnSpPr>
          <p:spPr>
            <a:xfrm>
              <a:off x="4203510" y="1078173"/>
              <a:ext cx="368490" cy="1588"/>
            </a:xfrm>
            <a:prstGeom prst="line">
              <a:avLst/>
            </a:prstGeom>
            <a:ln w="57150">
              <a:solidFill>
                <a:srgbClr val="00B0F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pole tekstowe 81"/>
            <p:cNvSpPr txBox="1"/>
            <p:nvPr/>
          </p:nvSpPr>
          <p:spPr>
            <a:xfrm>
              <a:off x="1733265" y="1392072"/>
              <a:ext cx="8188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pl-PL" sz="14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Bz</a:t>
              </a:r>
              <a:endParaRPr lang="pl-PL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pole tekstowe 83"/>
            <p:cNvSpPr txBox="1"/>
            <p:nvPr/>
          </p:nvSpPr>
          <p:spPr>
            <a:xfrm>
              <a:off x="3289113" y="2674960"/>
              <a:ext cx="9553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pl-PL" sz="14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By</a:t>
              </a:r>
              <a:endParaRPr lang="pl-PL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0" name="Symbol zastępczy numeru slajdu 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99A-D339-48AC-B704-324513793AF1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upa 100"/>
          <p:cNvGrpSpPr/>
          <p:nvPr/>
        </p:nvGrpSpPr>
        <p:grpSpPr>
          <a:xfrm>
            <a:off x="0" y="0"/>
            <a:ext cx="9007530" cy="6714700"/>
            <a:chOff x="0" y="0"/>
            <a:chExt cx="9007530" cy="6714700"/>
          </a:xfrm>
        </p:grpSpPr>
        <p:grpSp>
          <p:nvGrpSpPr>
            <p:cNvPr id="21" name="Grupa 114"/>
            <p:cNvGrpSpPr/>
            <p:nvPr/>
          </p:nvGrpSpPr>
          <p:grpSpPr>
            <a:xfrm>
              <a:off x="382144" y="0"/>
              <a:ext cx="8625386" cy="5363572"/>
              <a:chOff x="573206" y="914400"/>
              <a:chExt cx="8625386" cy="5363572"/>
            </a:xfrm>
          </p:grpSpPr>
          <p:cxnSp>
            <p:nvCxnSpPr>
              <p:cNvPr id="28" name="Łącznik prosty 27"/>
              <p:cNvCxnSpPr/>
              <p:nvPr/>
            </p:nvCxnSpPr>
            <p:spPr>
              <a:xfrm>
                <a:off x="5513695" y="2320120"/>
                <a:ext cx="3302758" cy="1588"/>
              </a:xfrm>
              <a:prstGeom prst="line">
                <a:avLst/>
              </a:prstGeom>
              <a:ln w="762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28"/>
              <p:cNvCxnSpPr/>
              <p:nvPr/>
            </p:nvCxnSpPr>
            <p:spPr>
              <a:xfrm>
                <a:off x="1501250" y="3439236"/>
                <a:ext cx="3739487" cy="1588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y 29"/>
              <p:cNvCxnSpPr/>
              <p:nvPr/>
            </p:nvCxnSpPr>
            <p:spPr>
              <a:xfrm rot="5400000">
                <a:off x="2661313" y="1937983"/>
                <a:ext cx="2169994" cy="216999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y 30"/>
              <p:cNvCxnSpPr/>
              <p:nvPr/>
            </p:nvCxnSpPr>
            <p:spPr>
              <a:xfrm>
                <a:off x="1078176" y="4067032"/>
                <a:ext cx="3425588" cy="158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Łącznik prosty 31"/>
              <p:cNvCxnSpPr/>
              <p:nvPr/>
            </p:nvCxnSpPr>
            <p:spPr>
              <a:xfrm>
                <a:off x="698311" y="4437796"/>
                <a:ext cx="3425588" cy="158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Łącznik prosty 32"/>
              <p:cNvCxnSpPr/>
              <p:nvPr/>
            </p:nvCxnSpPr>
            <p:spPr>
              <a:xfrm>
                <a:off x="1037230" y="4108744"/>
                <a:ext cx="3411940" cy="1588"/>
              </a:xfrm>
              <a:prstGeom prst="line">
                <a:avLst/>
              </a:prstGeom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33"/>
              <p:cNvCxnSpPr/>
              <p:nvPr/>
            </p:nvCxnSpPr>
            <p:spPr>
              <a:xfrm rot="5400000">
                <a:off x="2743201" y="3725838"/>
                <a:ext cx="177421" cy="1774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/>
              <p:cNvCxnSpPr/>
              <p:nvPr/>
            </p:nvCxnSpPr>
            <p:spPr>
              <a:xfrm rot="5400000">
                <a:off x="2991135" y="3728113"/>
                <a:ext cx="177421" cy="1774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Łącznik prosty 35"/>
              <p:cNvCxnSpPr/>
              <p:nvPr/>
            </p:nvCxnSpPr>
            <p:spPr>
              <a:xfrm rot="5400000">
                <a:off x="4521959" y="1956179"/>
                <a:ext cx="177421" cy="1774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Łącznik prosty 36"/>
              <p:cNvCxnSpPr/>
              <p:nvPr/>
            </p:nvCxnSpPr>
            <p:spPr>
              <a:xfrm rot="5400000">
                <a:off x="4756246" y="1944806"/>
                <a:ext cx="177421" cy="17742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Łącznik prosty 37"/>
              <p:cNvCxnSpPr/>
              <p:nvPr/>
            </p:nvCxnSpPr>
            <p:spPr>
              <a:xfrm>
                <a:off x="5363570" y="3425588"/>
                <a:ext cx="1433015" cy="1588"/>
              </a:xfrm>
              <a:prstGeom prst="line">
                <a:avLst/>
              </a:prstGeom>
              <a:ln w="762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Łącznik prosty 38"/>
              <p:cNvCxnSpPr/>
              <p:nvPr/>
            </p:nvCxnSpPr>
            <p:spPr>
              <a:xfrm rot="5400000">
                <a:off x="5529619" y="1965277"/>
                <a:ext cx="2031241" cy="2008496"/>
              </a:xfrm>
              <a:prstGeom prst="line">
                <a:avLst/>
              </a:prstGeom>
              <a:ln w="76200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Łącznik prosty 39"/>
              <p:cNvCxnSpPr/>
              <p:nvPr/>
            </p:nvCxnSpPr>
            <p:spPr>
              <a:xfrm rot="5400000">
                <a:off x="7237864" y="1969826"/>
                <a:ext cx="177421" cy="177421"/>
              </a:xfrm>
              <a:prstGeom prst="line">
                <a:avLst/>
              </a:prstGeom>
              <a:ln w="28575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Łącznik prosty 40"/>
              <p:cNvCxnSpPr/>
              <p:nvPr/>
            </p:nvCxnSpPr>
            <p:spPr>
              <a:xfrm rot="5400000">
                <a:off x="7444854" y="1999396"/>
                <a:ext cx="177421" cy="177421"/>
              </a:xfrm>
              <a:prstGeom prst="line">
                <a:avLst/>
              </a:prstGeom>
              <a:ln w="28575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/>
              <p:cNvCxnSpPr/>
              <p:nvPr/>
            </p:nvCxnSpPr>
            <p:spPr>
              <a:xfrm rot="5400000">
                <a:off x="5727511" y="3734937"/>
                <a:ext cx="177421" cy="177421"/>
              </a:xfrm>
              <a:prstGeom prst="line">
                <a:avLst/>
              </a:prstGeom>
              <a:ln w="28575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Łącznik prosty 42"/>
              <p:cNvCxnSpPr/>
              <p:nvPr/>
            </p:nvCxnSpPr>
            <p:spPr>
              <a:xfrm rot="5400000">
                <a:off x="5497774" y="3723563"/>
                <a:ext cx="177421" cy="177421"/>
              </a:xfrm>
              <a:prstGeom prst="line">
                <a:avLst/>
              </a:prstGeom>
              <a:ln w="28575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Łącznik prosty 43"/>
              <p:cNvCxnSpPr/>
              <p:nvPr/>
            </p:nvCxnSpPr>
            <p:spPr>
              <a:xfrm rot="5400000">
                <a:off x="1378423" y="3330054"/>
                <a:ext cx="232012" cy="232012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Łącznik prosty 44"/>
              <p:cNvCxnSpPr/>
              <p:nvPr/>
            </p:nvCxnSpPr>
            <p:spPr>
              <a:xfrm rot="9360000">
                <a:off x="5406787" y="2213212"/>
                <a:ext cx="232012" cy="232012"/>
              </a:xfrm>
              <a:prstGeom prst="line">
                <a:avLst/>
              </a:prstGeom>
              <a:ln w="762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/>
              <p:cNvCxnSpPr/>
              <p:nvPr/>
            </p:nvCxnSpPr>
            <p:spPr>
              <a:xfrm rot="5400000">
                <a:off x="6691951" y="3320956"/>
                <a:ext cx="232012" cy="232012"/>
              </a:xfrm>
              <a:prstGeom prst="line">
                <a:avLst/>
              </a:prstGeom>
              <a:ln w="762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/>
              <p:cNvCxnSpPr/>
              <p:nvPr/>
            </p:nvCxnSpPr>
            <p:spPr>
              <a:xfrm rot="5400000">
                <a:off x="5261211" y="3323230"/>
                <a:ext cx="232012" cy="232012"/>
              </a:xfrm>
              <a:prstGeom prst="line">
                <a:avLst/>
              </a:prstGeom>
              <a:ln w="762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/>
              <p:cNvCxnSpPr/>
              <p:nvPr/>
            </p:nvCxnSpPr>
            <p:spPr>
              <a:xfrm rot="5400000">
                <a:off x="5099714" y="3325505"/>
                <a:ext cx="232012" cy="232012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Łącznik prosty 48"/>
              <p:cNvCxnSpPr/>
              <p:nvPr/>
            </p:nvCxnSpPr>
            <p:spPr>
              <a:xfrm rot="10800000" flipV="1">
                <a:off x="4121626" y="4067032"/>
                <a:ext cx="395785" cy="368489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49"/>
              <p:cNvCxnSpPr/>
              <p:nvPr/>
            </p:nvCxnSpPr>
            <p:spPr>
              <a:xfrm rot="5400000">
                <a:off x="709685" y="4067033"/>
                <a:ext cx="368489" cy="368489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Łącznik prosty 50"/>
              <p:cNvCxnSpPr/>
              <p:nvPr/>
            </p:nvCxnSpPr>
            <p:spPr>
              <a:xfrm rot="9660000">
                <a:off x="7715535" y="3198126"/>
                <a:ext cx="232012" cy="232012"/>
              </a:xfrm>
              <a:prstGeom prst="line">
                <a:avLst/>
              </a:prstGeom>
              <a:ln w="762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/>
              <p:cNvCxnSpPr/>
              <p:nvPr/>
            </p:nvCxnSpPr>
            <p:spPr>
              <a:xfrm rot="7200000">
                <a:off x="8661779" y="2206389"/>
                <a:ext cx="232012" cy="232012"/>
              </a:xfrm>
              <a:prstGeom prst="line">
                <a:avLst/>
              </a:prstGeom>
              <a:ln w="762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Łącznik prosty 52"/>
              <p:cNvCxnSpPr/>
              <p:nvPr/>
            </p:nvCxnSpPr>
            <p:spPr>
              <a:xfrm rot="7200000">
                <a:off x="8609459" y="2317845"/>
                <a:ext cx="232012" cy="232012"/>
              </a:xfrm>
              <a:prstGeom prst="line">
                <a:avLst/>
              </a:prstGeom>
              <a:ln w="762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y 53"/>
              <p:cNvCxnSpPr/>
              <p:nvPr/>
            </p:nvCxnSpPr>
            <p:spPr>
              <a:xfrm rot="5400000">
                <a:off x="7847463" y="2442949"/>
                <a:ext cx="873457" cy="873457"/>
              </a:xfrm>
              <a:prstGeom prst="line">
                <a:avLst/>
              </a:prstGeom>
              <a:ln w="762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Łącznik prosty 54"/>
              <p:cNvCxnSpPr/>
              <p:nvPr/>
            </p:nvCxnSpPr>
            <p:spPr>
              <a:xfrm>
                <a:off x="5691116" y="2429302"/>
                <a:ext cx="1924335" cy="818866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Łącznik prosty 55"/>
              <p:cNvCxnSpPr/>
              <p:nvPr/>
            </p:nvCxnSpPr>
            <p:spPr>
              <a:xfrm rot="10800000" flipV="1">
                <a:off x="6687404" y="2402004"/>
                <a:ext cx="1897041" cy="436729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Łącznik prosty 56"/>
              <p:cNvCxnSpPr/>
              <p:nvPr/>
            </p:nvCxnSpPr>
            <p:spPr>
              <a:xfrm>
                <a:off x="6769290" y="2838734"/>
                <a:ext cx="1487606" cy="1588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Łącznik prosty 57"/>
              <p:cNvCxnSpPr/>
              <p:nvPr/>
            </p:nvCxnSpPr>
            <p:spPr>
              <a:xfrm>
                <a:off x="7929349" y="2838734"/>
                <a:ext cx="1214651" cy="1588"/>
              </a:xfrm>
              <a:prstGeom prst="line">
                <a:avLst/>
              </a:prstGeom>
              <a:ln w="76200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Łącznik prosty 58"/>
              <p:cNvCxnSpPr/>
              <p:nvPr/>
            </p:nvCxnSpPr>
            <p:spPr>
              <a:xfrm>
                <a:off x="8802805" y="2922896"/>
                <a:ext cx="272955" cy="1588"/>
              </a:xfrm>
              <a:prstGeom prst="line">
                <a:avLst/>
              </a:prstGeom>
              <a:ln w="28575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Łącznik prosty 59"/>
              <p:cNvCxnSpPr/>
              <p:nvPr/>
            </p:nvCxnSpPr>
            <p:spPr>
              <a:xfrm>
                <a:off x="8925637" y="2761398"/>
                <a:ext cx="272955" cy="1588"/>
              </a:xfrm>
              <a:prstGeom prst="line">
                <a:avLst/>
              </a:prstGeom>
              <a:ln w="28575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Łącznik prosty 60"/>
              <p:cNvCxnSpPr/>
              <p:nvPr/>
            </p:nvCxnSpPr>
            <p:spPr>
              <a:xfrm>
                <a:off x="7840640" y="2913798"/>
                <a:ext cx="272955" cy="1588"/>
              </a:xfrm>
              <a:prstGeom prst="line">
                <a:avLst/>
              </a:prstGeom>
              <a:ln w="28575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Łącznik prosty 61"/>
              <p:cNvCxnSpPr/>
              <p:nvPr/>
            </p:nvCxnSpPr>
            <p:spPr>
              <a:xfrm>
                <a:off x="8006687" y="2752299"/>
                <a:ext cx="272955" cy="1588"/>
              </a:xfrm>
              <a:prstGeom prst="line">
                <a:avLst/>
              </a:prstGeom>
              <a:ln w="28575">
                <a:solidFill>
                  <a:srgbClr val="CDCD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Łuk 62"/>
              <p:cNvSpPr/>
              <p:nvPr/>
            </p:nvSpPr>
            <p:spPr>
              <a:xfrm>
                <a:off x="8693624" y="2497539"/>
                <a:ext cx="245659" cy="723332"/>
              </a:xfrm>
              <a:prstGeom prst="arc">
                <a:avLst>
                  <a:gd name="adj1" fmla="val 5983878"/>
                  <a:gd name="adj2" fmla="val 19633495"/>
                </a:avLst>
              </a:prstGeom>
              <a:ln w="1270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>
                  <a:ln>
                    <a:solidFill>
                      <a:srgbClr val="FF0000"/>
                    </a:solidFill>
                  </a:ln>
                </a:endParaRPr>
              </a:p>
            </p:txBody>
          </p:sp>
          <p:sp>
            <p:nvSpPr>
              <p:cNvPr id="64" name="Łuk 63"/>
              <p:cNvSpPr/>
              <p:nvPr/>
            </p:nvSpPr>
            <p:spPr>
              <a:xfrm>
                <a:off x="6059606" y="2920621"/>
                <a:ext cx="518615" cy="518615"/>
              </a:xfrm>
              <a:prstGeom prst="arc">
                <a:avLst>
                  <a:gd name="adj1" fmla="val 8995878"/>
                  <a:gd name="adj2" fmla="val 1920327"/>
                </a:avLst>
              </a:prstGeom>
              <a:ln w="6350">
                <a:solidFill>
                  <a:schemeClr val="bg1">
                    <a:lumMod val="8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65" name="Łącznik prosty 64"/>
              <p:cNvCxnSpPr/>
              <p:nvPr/>
            </p:nvCxnSpPr>
            <p:spPr>
              <a:xfrm rot="5400000" flipH="1" flipV="1">
                <a:off x="4135272" y="2306472"/>
                <a:ext cx="2210937" cy="1588"/>
              </a:xfrm>
              <a:prstGeom prst="line">
                <a:avLst/>
              </a:prstGeom>
              <a:ln w="762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Łącznik prosty ze strzałką 65"/>
              <p:cNvCxnSpPr/>
              <p:nvPr/>
            </p:nvCxnSpPr>
            <p:spPr>
              <a:xfrm rot="10800000">
                <a:off x="4367284" y="3439236"/>
                <a:ext cx="873456" cy="1588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Łącznik prosty 66"/>
              <p:cNvCxnSpPr/>
              <p:nvPr/>
            </p:nvCxnSpPr>
            <p:spPr>
              <a:xfrm rot="16200000" flipH="1">
                <a:off x="3209980" y="5352677"/>
                <a:ext cx="1850589" cy="1"/>
              </a:xfrm>
              <a:prstGeom prst="line">
                <a:avLst/>
              </a:prstGeom>
              <a:ln w="762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Łącznik prosty 67"/>
              <p:cNvCxnSpPr/>
              <p:nvPr/>
            </p:nvCxnSpPr>
            <p:spPr>
              <a:xfrm rot="5400000">
                <a:off x="4258102" y="4544704"/>
                <a:ext cx="2238233" cy="1588"/>
              </a:xfrm>
              <a:prstGeom prst="line">
                <a:avLst/>
              </a:prstGeom>
              <a:ln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Łącznik prosty 68"/>
              <p:cNvCxnSpPr/>
              <p:nvPr/>
            </p:nvCxnSpPr>
            <p:spPr>
              <a:xfrm>
                <a:off x="5377218" y="3411940"/>
                <a:ext cx="764275" cy="1588"/>
              </a:xfrm>
              <a:prstGeom prst="line">
                <a:avLst/>
              </a:prstGeom>
              <a:ln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pole tekstowe 69"/>
              <p:cNvSpPr txBox="1"/>
              <p:nvPr/>
            </p:nvSpPr>
            <p:spPr>
              <a:xfrm>
                <a:off x="1733265" y="2852383"/>
                <a:ext cx="518615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800" i="1" dirty="0" smtClean="0"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pl-PL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pole tekstowe 70"/>
              <p:cNvSpPr txBox="1"/>
              <p:nvPr/>
            </p:nvSpPr>
            <p:spPr>
              <a:xfrm>
                <a:off x="6496335" y="3425586"/>
                <a:ext cx="73697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800" i="1" dirty="0" smtClean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pl-PL" sz="2400" baseline="-25000" dirty="0" smtClean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pl-PL" sz="2400" baseline="-25000" dirty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pole tekstowe 71"/>
              <p:cNvSpPr txBox="1"/>
              <p:nvPr/>
            </p:nvSpPr>
            <p:spPr>
              <a:xfrm>
                <a:off x="7765576" y="1801503"/>
                <a:ext cx="81886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800" i="1" dirty="0" smtClean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pl-PL" sz="2400" i="1" baseline="-25000" dirty="0" smtClean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pl-PL" sz="2800" baseline="-25000" dirty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pole tekstowe 72"/>
              <p:cNvSpPr txBox="1"/>
              <p:nvPr/>
            </p:nvSpPr>
            <p:spPr>
              <a:xfrm>
                <a:off x="7970294" y="3220872"/>
                <a:ext cx="55955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800" i="1" dirty="0" smtClean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pl-PL" sz="2400" baseline="-25000" dirty="0" smtClean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pl-PL" sz="2400" baseline="-25000" dirty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pole tekstowe 73"/>
              <p:cNvSpPr txBox="1"/>
              <p:nvPr/>
            </p:nvSpPr>
            <p:spPr>
              <a:xfrm>
                <a:off x="8516203" y="3057098"/>
                <a:ext cx="62779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pl-PL" sz="2400" baseline="-25000" dirty="0" smtClean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pl-PL" sz="2400" baseline="-25000" dirty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pole tekstowe 74"/>
              <p:cNvSpPr txBox="1"/>
              <p:nvPr/>
            </p:nvSpPr>
            <p:spPr>
              <a:xfrm>
                <a:off x="5349922" y="1037229"/>
                <a:ext cx="8325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b="1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pl-PL" sz="2400" b="1" i="1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pl-PL" sz="2400" b="1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pl-PL" sz="2400" b="1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pole tekstowe 75"/>
              <p:cNvSpPr txBox="1"/>
              <p:nvPr/>
            </p:nvSpPr>
            <p:spPr>
              <a:xfrm>
                <a:off x="4490113" y="2920620"/>
                <a:ext cx="60050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b="1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pl-PL" sz="2400" b="1" i="1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pl-PL" sz="2400" b="1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pl-PL" sz="2400" b="1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pole tekstowe 76"/>
              <p:cNvSpPr txBox="1"/>
              <p:nvPr/>
            </p:nvSpPr>
            <p:spPr>
              <a:xfrm>
                <a:off x="5404514" y="5186150"/>
                <a:ext cx="65509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pl-PL" sz="2400" i="1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pl-PL" sz="2400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pl-PL" sz="2400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pole tekstowe 77"/>
              <p:cNvSpPr txBox="1"/>
              <p:nvPr/>
            </p:nvSpPr>
            <p:spPr>
              <a:xfrm>
                <a:off x="4217161" y="5704764"/>
                <a:ext cx="64144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b="1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endParaRPr lang="pl-PL" sz="2400" b="1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9" name="pole tekstowe 78"/>
              <p:cNvSpPr txBox="1"/>
              <p:nvPr/>
            </p:nvSpPr>
            <p:spPr>
              <a:xfrm>
                <a:off x="573206" y="914400"/>
                <a:ext cx="25384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Siły czynne </a:t>
                </a:r>
              </a:p>
              <a:p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i bierne</a:t>
                </a:r>
                <a:endParaRPr lang="pl-PL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Łuk 79"/>
              <p:cNvSpPr/>
              <p:nvPr/>
            </p:nvSpPr>
            <p:spPr>
              <a:xfrm>
                <a:off x="3643952" y="2470244"/>
                <a:ext cx="682388" cy="682388"/>
              </a:xfrm>
              <a:prstGeom prst="arc">
                <a:avLst>
                  <a:gd name="adj1" fmla="val 10803796"/>
                  <a:gd name="adj2" fmla="val 1784692"/>
                </a:avLst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pole tekstowe 80"/>
              <p:cNvSpPr txBox="1"/>
              <p:nvPr/>
            </p:nvSpPr>
            <p:spPr>
              <a:xfrm>
                <a:off x="3657601" y="2033516"/>
                <a:ext cx="50496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pl-PL" sz="2400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pl-PL" sz="24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2" name="Łącznik prosty 81"/>
              <p:cNvCxnSpPr/>
              <p:nvPr/>
            </p:nvCxnSpPr>
            <p:spPr>
              <a:xfrm rot="5400000">
                <a:off x="2251880" y="4067033"/>
                <a:ext cx="450376" cy="450376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pole tekstowe 82"/>
              <p:cNvSpPr txBox="1"/>
              <p:nvPr/>
            </p:nvSpPr>
            <p:spPr>
              <a:xfrm>
                <a:off x="982640" y="4012441"/>
                <a:ext cx="1637732" cy="461665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>
                  <a:rot lat="240000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bęben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pole tekstowe 83"/>
              <p:cNvSpPr txBox="1"/>
              <p:nvPr/>
            </p:nvSpPr>
            <p:spPr>
              <a:xfrm>
                <a:off x="4271752" y="1637731"/>
                <a:ext cx="61415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5" name="pole tekstowe 84"/>
              <p:cNvSpPr txBox="1"/>
              <p:nvPr/>
            </p:nvSpPr>
            <p:spPr>
              <a:xfrm>
                <a:off x="2374712" y="3548417"/>
                <a:ext cx="58685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b="1" i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pl-PL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2" name="Łącznik prosty 21"/>
            <p:cNvCxnSpPr>
              <a:stCxn id="85" idx="3"/>
            </p:cNvCxnSpPr>
            <p:nvPr/>
          </p:nvCxnSpPr>
          <p:spPr>
            <a:xfrm flipH="1" flipV="1">
              <a:off x="2770502" y="1528549"/>
              <a:ext cx="2" cy="1336301"/>
            </a:xfrm>
            <a:prstGeom prst="line">
              <a:avLst/>
            </a:prstGeom>
            <a:ln w="57150">
              <a:solidFill>
                <a:srgbClr val="00B0F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22"/>
            <p:cNvCxnSpPr/>
            <p:nvPr/>
          </p:nvCxnSpPr>
          <p:spPr>
            <a:xfrm rot="16200000" flipV="1">
              <a:off x="4185321" y="732429"/>
              <a:ext cx="734704" cy="11374"/>
            </a:xfrm>
            <a:prstGeom prst="line">
              <a:avLst/>
            </a:prstGeom>
            <a:ln w="57150">
              <a:solidFill>
                <a:srgbClr val="00B0F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/>
            <p:cNvCxnSpPr>
              <a:stCxn id="85" idx="3"/>
            </p:cNvCxnSpPr>
            <p:nvPr/>
          </p:nvCxnSpPr>
          <p:spPr>
            <a:xfrm>
              <a:off x="2770504" y="2864850"/>
              <a:ext cx="941694" cy="14828"/>
            </a:xfrm>
            <a:prstGeom prst="line">
              <a:avLst/>
            </a:prstGeom>
            <a:ln w="57150">
              <a:solidFill>
                <a:srgbClr val="00B0F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y 24"/>
            <p:cNvCxnSpPr/>
            <p:nvPr/>
          </p:nvCxnSpPr>
          <p:spPr>
            <a:xfrm>
              <a:off x="4585654" y="1078173"/>
              <a:ext cx="368490" cy="1588"/>
            </a:xfrm>
            <a:prstGeom prst="line">
              <a:avLst/>
            </a:prstGeom>
            <a:ln w="57150">
              <a:solidFill>
                <a:srgbClr val="00B0F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pole tekstowe 25"/>
            <p:cNvSpPr txBox="1"/>
            <p:nvPr/>
          </p:nvSpPr>
          <p:spPr>
            <a:xfrm>
              <a:off x="2115409" y="1392072"/>
              <a:ext cx="8188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pl-PL" sz="2400" b="1" i="1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Bz</a:t>
              </a:r>
              <a:endParaRPr lang="pl-PL" sz="2400" b="1" i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pole tekstowe 26"/>
            <p:cNvSpPr txBox="1"/>
            <p:nvPr/>
          </p:nvSpPr>
          <p:spPr>
            <a:xfrm>
              <a:off x="3671257" y="2674960"/>
              <a:ext cx="9553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pl-PL" sz="2400" b="1" i="1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By</a:t>
              </a:r>
              <a:endParaRPr lang="pl-PL" sz="2400" b="1" i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7" name="Łącznik prosty 86"/>
            <p:cNvCxnSpPr/>
            <p:nvPr/>
          </p:nvCxnSpPr>
          <p:spPr>
            <a:xfrm rot="10800000">
              <a:off x="1651380" y="1091821"/>
              <a:ext cx="2593075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Łącznik prosty 88"/>
            <p:cNvCxnSpPr/>
            <p:nvPr/>
          </p:nvCxnSpPr>
          <p:spPr>
            <a:xfrm rot="10800000">
              <a:off x="873457" y="2511188"/>
              <a:ext cx="341194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Łącznik prosty 93"/>
            <p:cNvCxnSpPr/>
            <p:nvPr/>
          </p:nvCxnSpPr>
          <p:spPr>
            <a:xfrm rot="10800000">
              <a:off x="1" y="3521122"/>
              <a:ext cx="504967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Łącznik prosty 95"/>
            <p:cNvCxnSpPr/>
            <p:nvPr/>
          </p:nvCxnSpPr>
          <p:spPr>
            <a:xfrm rot="5400000" flipH="1" flipV="1">
              <a:off x="-1" y="2838735"/>
              <a:ext cx="682390" cy="682388"/>
            </a:xfrm>
            <a:prstGeom prst="line">
              <a:avLst/>
            </a:prstGeom>
            <a:ln w="63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Łącznik prosty 99"/>
            <p:cNvCxnSpPr>
              <a:stCxn id="85" idx="1"/>
            </p:cNvCxnSpPr>
            <p:nvPr/>
          </p:nvCxnSpPr>
          <p:spPr>
            <a:xfrm rot="10800000">
              <a:off x="218364" y="2852382"/>
              <a:ext cx="1965286" cy="1246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Łącznik prosty 102"/>
            <p:cNvCxnSpPr/>
            <p:nvPr/>
          </p:nvCxnSpPr>
          <p:spPr>
            <a:xfrm rot="5400000" flipH="1" flipV="1">
              <a:off x="682388" y="2524836"/>
              <a:ext cx="313898" cy="313898"/>
            </a:xfrm>
            <a:prstGeom prst="line">
              <a:avLst/>
            </a:prstGeom>
            <a:ln w="63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Łącznik prosty 104"/>
            <p:cNvCxnSpPr/>
            <p:nvPr/>
          </p:nvCxnSpPr>
          <p:spPr>
            <a:xfrm rot="5400000" flipH="1" flipV="1">
              <a:off x="279780" y="1084997"/>
              <a:ext cx="1774209" cy="1760562"/>
            </a:xfrm>
            <a:prstGeom prst="line">
              <a:avLst/>
            </a:prstGeom>
            <a:ln w="63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pole tekstowe 106"/>
            <p:cNvSpPr txBox="1"/>
            <p:nvPr/>
          </p:nvSpPr>
          <p:spPr>
            <a:xfrm>
              <a:off x="0" y="2906973"/>
              <a:ext cx="69603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L'</a:t>
              </a:r>
              <a:endParaRPr lang="pl-PL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pole tekstowe 107"/>
            <p:cNvSpPr txBox="1"/>
            <p:nvPr/>
          </p:nvSpPr>
          <p:spPr>
            <a:xfrm>
              <a:off x="1119121" y="1446662"/>
              <a:ext cx="70968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pl-PL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pole tekstowe 108"/>
            <p:cNvSpPr txBox="1"/>
            <p:nvPr/>
          </p:nvSpPr>
          <p:spPr>
            <a:xfrm>
              <a:off x="545913" y="2374709"/>
              <a:ext cx="65509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pl-PL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9" name="Grupa 98"/>
            <p:cNvGrpSpPr/>
            <p:nvPr/>
          </p:nvGrpSpPr>
          <p:grpSpPr>
            <a:xfrm>
              <a:off x="218359" y="5472753"/>
              <a:ext cx="8502557" cy="1241947"/>
              <a:chOff x="409431" y="5472753"/>
              <a:chExt cx="8502557" cy="1241947"/>
            </a:xfrm>
          </p:grpSpPr>
          <p:sp>
            <p:nvSpPr>
              <p:cNvPr id="5" name="Prostokąt 4"/>
              <p:cNvSpPr/>
              <p:nvPr/>
            </p:nvSpPr>
            <p:spPr>
              <a:xfrm>
                <a:off x="409431" y="5650175"/>
                <a:ext cx="2961565" cy="1064525"/>
              </a:xfrm>
              <a:prstGeom prst="rect">
                <a:avLst/>
              </a:prstGeom>
              <a:solidFill>
                <a:srgbClr val="FFF7C9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" name="Nawias klamrowy zamykający 7"/>
              <p:cNvSpPr/>
              <p:nvPr/>
            </p:nvSpPr>
            <p:spPr>
              <a:xfrm rot="10800000">
                <a:off x="6892120" y="5595582"/>
                <a:ext cx="300250" cy="914400"/>
              </a:xfrm>
              <a:prstGeom prst="rightBrac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" name="Strzałka w prawo 8"/>
              <p:cNvSpPr/>
              <p:nvPr/>
            </p:nvSpPr>
            <p:spPr>
              <a:xfrm rot="10800000">
                <a:off x="3548417" y="5868538"/>
                <a:ext cx="750627" cy="382137"/>
              </a:xfrm>
              <a:prstGeom prst="rightArrow">
                <a:avLst/>
              </a:prstGeom>
              <a:noFill/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0" name="pole tekstowe 9"/>
              <p:cNvSpPr txBox="1"/>
              <p:nvPr/>
            </p:nvSpPr>
            <p:spPr>
              <a:xfrm>
                <a:off x="4585647" y="5773003"/>
                <a:ext cx="14876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800" b="1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pl-PL" sz="2400" b="1" i="1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Bz</a:t>
                </a:r>
                <a:r>
                  <a:rPr lang="pl-PL" sz="2800" b="1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, R</a:t>
                </a:r>
                <a:r>
                  <a:rPr lang="pl-PL" sz="2400" b="1" i="1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By</a:t>
                </a:r>
                <a:endParaRPr lang="pl-PL" sz="2400" b="1" i="1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Strzałka w prawo 10"/>
              <p:cNvSpPr/>
              <p:nvPr/>
            </p:nvSpPr>
            <p:spPr>
              <a:xfrm rot="10800000">
                <a:off x="6020935" y="5857166"/>
                <a:ext cx="750627" cy="382137"/>
              </a:xfrm>
              <a:prstGeom prst="rightArrow">
                <a:avLst/>
              </a:prstGeom>
              <a:noFill/>
              <a:ln w="95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2" name="pole tekstowe 11"/>
              <p:cNvSpPr txBox="1"/>
              <p:nvPr/>
            </p:nvSpPr>
            <p:spPr>
              <a:xfrm>
                <a:off x="436728" y="5800299"/>
                <a:ext cx="28660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800" b="1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pl-PL" sz="2400" b="1" i="1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pl-PL" sz="2800" b="1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l-PL" sz="28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endParaRPr lang="pl-PL" sz="2800" b="1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3" name="Łącznik prosty 12"/>
              <p:cNvCxnSpPr/>
              <p:nvPr/>
            </p:nvCxnSpPr>
            <p:spPr>
              <a:xfrm rot="16200000" flipH="1">
                <a:off x="1187357" y="6032310"/>
                <a:ext cx="300251" cy="818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Łącznik prosty 13"/>
              <p:cNvCxnSpPr/>
              <p:nvPr/>
            </p:nvCxnSpPr>
            <p:spPr>
              <a:xfrm rot="5400000">
                <a:off x="1194180" y="5943602"/>
                <a:ext cx="491320" cy="1228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pole tekstowe 14"/>
              <p:cNvSpPr txBox="1"/>
              <p:nvPr/>
            </p:nvSpPr>
            <p:spPr>
              <a:xfrm>
                <a:off x="1473957" y="5813945"/>
                <a:ext cx="1637731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800" b="1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pl-PL" sz="2400" b="1" i="1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Bz</a:t>
                </a:r>
                <a:r>
                  <a:rPr lang="pl-PL" sz="2800" b="1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l-PL" sz="2800" b="1" i="1" dirty="0" smtClean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pl-PL" sz="2800" b="1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pl-PL" sz="2400" b="1" i="1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By</a:t>
                </a:r>
                <a:endParaRPr lang="pl-PL" sz="2400" b="1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pole tekstowe 15"/>
              <p:cNvSpPr txBox="1"/>
              <p:nvPr/>
            </p:nvSpPr>
            <p:spPr>
              <a:xfrm>
                <a:off x="2538485" y="5773002"/>
                <a:ext cx="39578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1400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pl-PL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pole tekstowe 16"/>
              <p:cNvSpPr txBox="1"/>
              <p:nvPr/>
            </p:nvSpPr>
            <p:spPr>
              <a:xfrm>
                <a:off x="1735542" y="5747982"/>
                <a:ext cx="39578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1400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pl-PL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8" name="Łącznik prosty 17"/>
              <p:cNvCxnSpPr/>
              <p:nvPr/>
            </p:nvCxnSpPr>
            <p:spPr>
              <a:xfrm>
                <a:off x="1501254" y="5773003"/>
                <a:ext cx="1528548" cy="1364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Prostokąt 18"/>
              <p:cNvSpPr/>
              <p:nvPr/>
            </p:nvSpPr>
            <p:spPr>
              <a:xfrm>
                <a:off x="409433" y="5472753"/>
                <a:ext cx="8502555" cy="1241946"/>
              </a:xfrm>
              <a:prstGeom prst="rect">
                <a:avLst/>
              </a:prstGeom>
              <a:noFill/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8" name="pole tekstowe 97"/>
              <p:cNvSpPr txBox="1"/>
              <p:nvPr/>
            </p:nvSpPr>
            <p:spPr>
              <a:xfrm>
                <a:off x="7124131" y="5540989"/>
                <a:ext cx="176056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i="1" dirty="0" smtClean="0">
                    <a:latin typeface="Times New Roman" pitchFamily="18" charset="0"/>
                    <a:cs typeface="Times New Roman" pitchFamily="18" charset="0"/>
                  </a:rPr>
                  <a:t>Σ</a:t>
                </a:r>
                <a:r>
                  <a:rPr lang="pl-PL" sz="2800" i="1" dirty="0" err="1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pl-PL" sz="1400" i="1" dirty="0" err="1" smtClean="0">
                    <a:latin typeface="Times New Roman" pitchFamily="18" charset="0"/>
                    <a:cs typeface="Times New Roman" pitchFamily="18" charset="0"/>
                  </a:rPr>
                  <a:t>Ay</a:t>
                </a:r>
                <a:r>
                  <a:rPr lang="pl-PL" sz="2800" dirty="0" smtClean="0">
                    <a:latin typeface="Times New Roman" pitchFamily="18" charset="0"/>
                    <a:cs typeface="Times New Roman" pitchFamily="18" charset="0"/>
                  </a:rPr>
                  <a:t> = 0</a:t>
                </a:r>
              </a:p>
              <a:p>
                <a:r>
                  <a:rPr lang="pl-PL" sz="2800" i="1" dirty="0" err="1" smtClean="0">
                    <a:latin typeface="Times New Roman" pitchFamily="18" charset="0"/>
                    <a:cs typeface="Times New Roman" pitchFamily="18" charset="0"/>
                  </a:rPr>
                  <a:t>ΣM</a:t>
                </a:r>
                <a:r>
                  <a:rPr lang="pl-PL" sz="1400" i="1" dirty="0" err="1" smtClean="0">
                    <a:latin typeface="Times New Roman" pitchFamily="18" charset="0"/>
                    <a:cs typeface="Times New Roman" pitchFamily="18" charset="0"/>
                  </a:rPr>
                  <a:t>Az</a:t>
                </a:r>
                <a:r>
                  <a:rPr lang="pl-PL" sz="2800" dirty="0" smtClean="0">
                    <a:latin typeface="Times New Roman" pitchFamily="18" charset="0"/>
                    <a:cs typeface="Times New Roman" pitchFamily="18" charset="0"/>
                  </a:rPr>
                  <a:t> = 0</a:t>
                </a:r>
                <a:endParaRPr lang="pl-PL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3" name="Symbol zastępczy numeru slajdu 9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99A-D339-48AC-B704-324513793AF1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-280689" y="-4300953"/>
          <a:ext cx="7046913" cy="9496426"/>
        </p:xfrm>
        <a:graphic>
          <a:graphicData uri="http://schemas.openxmlformats.org/presentationml/2006/ole">
            <p:oleObj spid="_x0000_s51210" name="Dokument" r:id="rId3" imgW="7825740" imgH="10554462" progId="Word.Document.12">
              <p:embed/>
            </p:oleObj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99A-D339-48AC-B704-324513793AF1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upa 115"/>
          <p:cNvGrpSpPr/>
          <p:nvPr/>
        </p:nvGrpSpPr>
        <p:grpSpPr>
          <a:xfrm>
            <a:off x="19050" y="-723331"/>
            <a:ext cx="9358346" cy="7397085"/>
            <a:chOff x="0" y="-723331"/>
            <a:chExt cx="9358346" cy="7397085"/>
          </a:xfrm>
        </p:grpSpPr>
        <p:grpSp>
          <p:nvGrpSpPr>
            <p:cNvPr id="3" name="Grupa 186"/>
            <p:cNvGrpSpPr/>
            <p:nvPr/>
          </p:nvGrpSpPr>
          <p:grpSpPr>
            <a:xfrm>
              <a:off x="0" y="-723331"/>
              <a:ext cx="9358346" cy="6721520"/>
              <a:chOff x="0" y="0"/>
              <a:chExt cx="9358346" cy="6721520"/>
            </a:xfrm>
          </p:grpSpPr>
          <p:grpSp>
            <p:nvGrpSpPr>
              <p:cNvPr id="5" name="Grupa 170"/>
              <p:cNvGrpSpPr/>
              <p:nvPr/>
            </p:nvGrpSpPr>
            <p:grpSpPr>
              <a:xfrm>
                <a:off x="0" y="0"/>
                <a:ext cx="9358346" cy="6658510"/>
                <a:chOff x="0" y="0"/>
                <a:chExt cx="9358346" cy="6658510"/>
              </a:xfrm>
            </p:grpSpPr>
            <p:sp>
              <p:nvSpPr>
                <p:cNvPr id="2" name="pole tekstowe 1"/>
                <p:cNvSpPr txBox="1"/>
                <p:nvPr/>
              </p:nvSpPr>
              <p:spPr>
                <a:xfrm>
                  <a:off x="0" y="682388"/>
                  <a:ext cx="9358346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0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Zadanie</a:t>
                  </a:r>
                </a:p>
                <a:p>
                  <a:r>
                    <a:rPr lang="pl-PL" sz="2000" dirty="0" smtClean="0">
                      <a:latin typeface="Times New Roman" pitchFamily="18" charset="0"/>
                      <a:cs typeface="Times New Roman" pitchFamily="18" charset="0"/>
                    </a:rPr>
                    <a:t>Bęben wciągarki linowej jest napędzany silnikiem elektrycznym poprzez dwustopniową przekładnię, pokazaną na rysunku. Zęby wszystkich kół są proste. </a:t>
                  </a:r>
                </a:p>
                <a:p>
                  <a:pPr marL="457200" indent="-457200"/>
                  <a:r>
                    <a:rPr lang="pl-PL" sz="2400" dirty="0" smtClean="0">
                      <a:latin typeface="Times New Roman" pitchFamily="18" charset="0"/>
                      <a:cs typeface="Times New Roman" pitchFamily="18" charset="0"/>
                    </a:rPr>
                    <a:t>    </a:t>
                  </a:r>
                  <a:endParaRPr lang="pl-PL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" name="pole tekstowe 132"/>
                <p:cNvSpPr txBox="1"/>
                <p:nvPr/>
              </p:nvSpPr>
              <p:spPr>
                <a:xfrm>
                  <a:off x="4653690" y="6196845"/>
                  <a:ext cx="4367474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400" dirty="0" smtClean="0">
                      <a:latin typeface="Times New Roman" pitchFamily="18" charset="0"/>
                      <a:cs typeface="Times New Roman" pitchFamily="18" charset="0"/>
                    </a:rPr>
                    <a:t>możliwe krańcowe położenia liny </a:t>
                  </a:r>
                  <a:endParaRPr lang="pl-PL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4" name="pole tekstowe 83"/>
                <p:cNvSpPr txBox="1"/>
                <p:nvPr/>
              </p:nvSpPr>
              <p:spPr>
                <a:xfrm>
                  <a:off x="0" y="1871010"/>
                  <a:ext cx="91440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000" i="1" dirty="0" smtClean="0">
                      <a:latin typeface="Times New Roman" pitchFamily="18" charset="0"/>
                      <a:cs typeface="Times New Roman" pitchFamily="18" charset="0"/>
                    </a:rPr>
                    <a:t>Dane : </a:t>
                  </a:r>
                  <a:endParaRPr lang="pl-PL" sz="20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60" name="Rectangle 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14400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pl-PL"/>
                </a:p>
              </p:txBody>
            </p:sp>
            <p:sp>
              <p:nvSpPr>
                <p:cNvPr id="19464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14400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pl-PL"/>
                </a:p>
              </p:txBody>
            </p:sp>
            <p:sp>
              <p:nvSpPr>
                <p:cNvPr id="19465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981075"/>
                  <a:ext cx="914400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9469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14400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pl-PL"/>
                </a:p>
              </p:txBody>
            </p:sp>
            <p:sp>
              <p:nvSpPr>
                <p:cNvPr id="19472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144000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pl-PL"/>
                </a:p>
              </p:txBody>
            </p:sp>
            <p:sp>
              <p:nvSpPr>
                <p:cNvPr id="19475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144000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pl-PL"/>
                </a:p>
              </p:txBody>
            </p:sp>
          </p:grpSp>
          <p:sp>
            <p:nvSpPr>
              <p:cNvPr id="154" name="pole tekstowe 153"/>
              <p:cNvSpPr txBox="1"/>
              <p:nvPr/>
            </p:nvSpPr>
            <p:spPr>
              <a:xfrm>
                <a:off x="4162565" y="6259855"/>
                <a:ext cx="49132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Q</a:t>
                </a:r>
                <a:endParaRPr lang="pl-PL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" name="Grupa 165"/>
              <p:cNvGrpSpPr/>
              <p:nvPr/>
            </p:nvGrpSpPr>
            <p:grpSpPr>
              <a:xfrm>
                <a:off x="1121435" y="2935331"/>
                <a:ext cx="7598782" cy="3519833"/>
                <a:chOff x="357158" y="3085457"/>
                <a:chExt cx="7598782" cy="3519833"/>
              </a:xfrm>
            </p:grpSpPr>
            <p:sp>
              <p:nvSpPr>
                <p:cNvPr id="98" name="Łuk 97"/>
                <p:cNvSpPr/>
                <p:nvPr/>
              </p:nvSpPr>
              <p:spPr>
                <a:xfrm>
                  <a:off x="6311933" y="4032927"/>
                  <a:ext cx="136874" cy="660768"/>
                </a:xfrm>
                <a:prstGeom prst="arc">
                  <a:avLst>
                    <a:gd name="adj1" fmla="val 16200000"/>
                    <a:gd name="adj2" fmla="val 9105983"/>
                  </a:avLst>
                </a:prstGeom>
                <a:ln w="12700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68" name="Łącznik prosty 67"/>
                <p:cNvCxnSpPr/>
                <p:nvPr/>
              </p:nvCxnSpPr>
              <p:spPr>
                <a:xfrm rot="5400000">
                  <a:off x="5656859" y="4843109"/>
                  <a:ext cx="901048" cy="1521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Łącznik prosty 61"/>
                <p:cNvCxnSpPr/>
                <p:nvPr/>
              </p:nvCxnSpPr>
              <p:spPr>
                <a:xfrm rot="5400000">
                  <a:off x="5745442" y="3912027"/>
                  <a:ext cx="720838" cy="1521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Łącznik prosty 59"/>
                <p:cNvCxnSpPr/>
                <p:nvPr/>
              </p:nvCxnSpPr>
              <p:spPr>
                <a:xfrm>
                  <a:off x="2000405" y="5294394"/>
                  <a:ext cx="1984671" cy="1335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Łącznik prosty 69"/>
                <p:cNvCxnSpPr/>
                <p:nvPr/>
              </p:nvCxnSpPr>
              <p:spPr>
                <a:xfrm rot="10800000">
                  <a:off x="357919" y="3552369"/>
                  <a:ext cx="1505613" cy="1335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Łącznik prosty 70"/>
                <p:cNvCxnSpPr/>
                <p:nvPr/>
              </p:nvCxnSpPr>
              <p:spPr>
                <a:xfrm rot="10800000">
                  <a:off x="357919" y="5294394"/>
                  <a:ext cx="1505613" cy="1335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Łącznik prosty 58"/>
                <p:cNvCxnSpPr/>
                <p:nvPr/>
              </p:nvCxnSpPr>
              <p:spPr>
                <a:xfrm>
                  <a:off x="2000405" y="3552369"/>
                  <a:ext cx="1984671" cy="1335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Łącznik prosty 43"/>
                <p:cNvCxnSpPr/>
                <p:nvPr/>
              </p:nvCxnSpPr>
              <p:spPr>
                <a:xfrm>
                  <a:off x="2753212" y="3851383"/>
                  <a:ext cx="2532167" cy="1335"/>
                </a:xfrm>
                <a:prstGeom prst="line">
                  <a:avLst/>
                </a:prstGeom>
                <a:ln w="571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Łącznik prosty 36"/>
                <p:cNvCxnSpPr/>
                <p:nvPr/>
              </p:nvCxnSpPr>
              <p:spPr>
                <a:xfrm>
                  <a:off x="563229" y="4873905"/>
                  <a:ext cx="2805915" cy="1335"/>
                </a:xfrm>
                <a:prstGeom prst="line">
                  <a:avLst/>
                </a:prstGeom>
                <a:ln w="571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" name="Łącznik prosty 3"/>
                <p:cNvCxnSpPr/>
                <p:nvPr/>
              </p:nvCxnSpPr>
              <p:spPr>
                <a:xfrm rot="5400000">
                  <a:off x="910781" y="4453323"/>
                  <a:ext cx="2042374" cy="152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Łącznik prosty 5"/>
                <p:cNvCxnSpPr/>
                <p:nvPr/>
              </p:nvCxnSpPr>
              <p:spPr>
                <a:xfrm flipV="1">
                  <a:off x="654450" y="5475938"/>
                  <a:ext cx="2616338" cy="10462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pole tekstowe 15"/>
                <p:cNvSpPr txBox="1"/>
                <p:nvPr/>
              </p:nvSpPr>
              <p:spPr>
                <a:xfrm>
                  <a:off x="3148205" y="5835022"/>
                  <a:ext cx="547496" cy="31055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dirty="0" smtClean="0"/>
                    <a:t>•</a:t>
                  </a:r>
                  <a:endParaRPr lang="pl-PL" dirty="0"/>
                </a:p>
              </p:txBody>
            </p:sp>
            <p:sp>
              <p:nvSpPr>
                <p:cNvPr id="17" name="pole tekstowe 16"/>
                <p:cNvSpPr txBox="1"/>
                <p:nvPr/>
              </p:nvSpPr>
              <p:spPr>
                <a:xfrm>
                  <a:off x="3148205" y="5441829"/>
                  <a:ext cx="547496" cy="310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dirty="0" smtClean="0"/>
                    <a:t>•</a:t>
                  </a:r>
                  <a:endParaRPr lang="pl-PL" dirty="0"/>
                </a:p>
              </p:txBody>
            </p:sp>
            <p:cxnSp>
              <p:nvCxnSpPr>
                <p:cNvPr id="30" name="Łącznik prosty 29"/>
                <p:cNvCxnSpPr/>
                <p:nvPr/>
              </p:nvCxnSpPr>
              <p:spPr>
                <a:xfrm rot="5400000">
                  <a:off x="1744152" y="5293633"/>
                  <a:ext cx="240279" cy="152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Łącznik prosty 30"/>
                <p:cNvCxnSpPr/>
                <p:nvPr/>
              </p:nvCxnSpPr>
              <p:spPr>
                <a:xfrm rot="5400000">
                  <a:off x="1881026" y="5293633"/>
                  <a:ext cx="240279" cy="152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Łącznik prosty 31"/>
                <p:cNvCxnSpPr/>
                <p:nvPr/>
              </p:nvCxnSpPr>
              <p:spPr>
                <a:xfrm rot="5400000">
                  <a:off x="3865698" y="3551608"/>
                  <a:ext cx="240279" cy="152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Łącznik prosty 32"/>
                <p:cNvCxnSpPr/>
                <p:nvPr/>
              </p:nvCxnSpPr>
              <p:spPr>
                <a:xfrm rot="5400000">
                  <a:off x="1744152" y="3551608"/>
                  <a:ext cx="240279" cy="152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Łącznik prosty 33"/>
                <p:cNvCxnSpPr/>
                <p:nvPr/>
              </p:nvCxnSpPr>
              <p:spPr>
                <a:xfrm rot="5400000">
                  <a:off x="4002571" y="3551608"/>
                  <a:ext cx="240279" cy="152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Łącznik prosty 34"/>
                <p:cNvCxnSpPr/>
                <p:nvPr/>
              </p:nvCxnSpPr>
              <p:spPr>
                <a:xfrm>
                  <a:off x="5011631" y="4393346"/>
                  <a:ext cx="273748" cy="13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Łącznik prosty 39"/>
                <p:cNvCxnSpPr/>
                <p:nvPr/>
              </p:nvCxnSpPr>
              <p:spPr>
                <a:xfrm>
                  <a:off x="3437581" y="4873905"/>
                  <a:ext cx="1231865" cy="1335"/>
                </a:xfrm>
                <a:prstGeom prst="line">
                  <a:avLst/>
                </a:prstGeom>
                <a:ln w="571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Łącznik prosty 41"/>
                <p:cNvCxnSpPr/>
                <p:nvPr/>
              </p:nvCxnSpPr>
              <p:spPr>
                <a:xfrm rot="5400000" flipH="1" flipV="1">
                  <a:off x="3063075" y="4423335"/>
                  <a:ext cx="1981637" cy="76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Łącznik prosty 46"/>
                <p:cNvCxnSpPr/>
                <p:nvPr/>
              </p:nvCxnSpPr>
              <p:spPr>
                <a:xfrm rot="5400000">
                  <a:off x="4933327" y="4333184"/>
                  <a:ext cx="840978" cy="1521"/>
                </a:xfrm>
                <a:prstGeom prst="line">
                  <a:avLst/>
                </a:prstGeom>
                <a:ln w="571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Łącznik prosty 48"/>
                <p:cNvCxnSpPr/>
                <p:nvPr/>
              </p:nvCxnSpPr>
              <p:spPr>
                <a:xfrm>
                  <a:off x="5011631" y="4333277"/>
                  <a:ext cx="1505613" cy="1335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Łącznik prosty 49"/>
                <p:cNvCxnSpPr/>
                <p:nvPr/>
              </p:nvCxnSpPr>
              <p:spPr>
                <a:xfrm>
                  <a:off x="5969748" y="4273207"/>
                  <a:ext cx="273748" cy="13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Łącznik prosty 50"/>
                <p:cNvCxnSpPr/>
                <p:nvPr/>
              </p:nvCxnSpPr>
              <p:spPr>
                <a:xfrm>
                  <a:off x="5969748" y="4393346"/>
                  <a:ext cx="273748" cy="13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Łącznik prosty 51"/>
                <p:cNvCxnSpPr/>
                <p:nvPr/>
              </p:nvCxnSpPr>
              <p:spPr>
                <a:xfrm>
                  <a:off x="5011631" y="4273207"/>
                  <a:ext cx="273748" cy="13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Łącznik prosty 52"/>
                <p:cNvCxnSpPr/>
                <p:nvPr/>
              </p:nvCxnSpPr>
              <p:spPr>
                <a:xfrm rot="5400000">
                  <a:off x="1881026" y="3551608"/>
                  <a:ext cx="240279" cy="152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Łącznik prosty 55"/>
                <p:cNvCxnSpPr/>
                <p:nvPr/>
              </p:nvCxnSpPr>
              <p:spPr>
                <a:xfrm rot="5400000">
                  <a:off x="3865698" y="5293633"/>
                  <a:ext cx="240279" cy="152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Łącznik prosty 56"/>
                <p:cNvCxnSpPr/>
                <p:nvPr/>
              </p:nvCxnSpPr>
              <p:spPr>
                <a:xfrm rot="5400000">
                  <a:off x="4002571" y="5293633"/>
                  <a:ext cx="240279" cy="152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Łącznik prosty 63"/>
                <p:cNvCxnSpPr/>
                <p:nvPr/>
              </p:nvCxnSpPr>
              <p:spPr>
                <a:xfrm>
                  <a:off x="4141000" y="3552369"/>
                  <a:ext cx="1984671" cy="1335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Łącznik prosty 64"/>
                <p:cNvCxnSpPr/>
                <p:nvPr/>
              </p:nvCxnSpPr>
              <p:spPr>
                <a:xfrm>
                  <a:off x="4141000" y="5294394"/>
                  <a:ext cx="1984671" cy="1335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Łącznik prosty 72"/>
                <p:cNvCxnSpPr/>
                <p:nvPr/>
              </p:nvCxnSpPr>
              <p:spPr>
                <a:xfrm rot="5400000">
                  <a:off x="-513094" y="4423288"/>
                  <a:ext cx="1742025" cy="1521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Łącznik prosty 74"/>
                <p:cNvCxnSpPr/>
                <p:nvPr/>
              </p:nvCxnSpPr>
              <p:spPr>
                <a:xfrm rot="5400000">
                  <a:off x="3347907" y="4903509"/>
                  <a:ext cx="180876" cy="1528"/>
                </a:xfrm>
                <a:prstGeom prst="line">
                  <a:avLst/>
                </a:prstGeom>
                <a:ln w="571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Łącznik prosty 78"/>
                <p:cNvCxnSpPr/>
                <p:nvPr/>
              </p:nvCxnSpPr>
              <p:spPr>
                <a:xfrm rot="5400000">
                  <a:off x="4579772" y="4903509"/>
                  <a:ext cx="180876" cy="1528"/>
                </a:xfrm>
                <a:prstGeom prst="line">
                  <a:avLst/>
                </a:prstGeom>
                <a:ln w="571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Łącznik prosty 79"/>
                <p:cNvCxnSpPr/>
                <p:nvPr/>
              </p:nvCxnSpPr>
              <p:spPr>
                <a:xfrm rot="5400000">
                  <a:off x="473555" y="4903509"/>
                  <a:ext cx="180876" cy="1528"/>
                </a:xfrm>
                <a:prstGeom prst="line">
                  <a:avLst/>
                </a:prstGeom>
                <a:ln w="571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Łącznik prosty 80"/>
                <p:cNvCxnSpPr/>
                <p:nvPr/>
              </p:nvCxnSpPr>
              <p:spPr>
                <a:xfrm rot="5400000">
                  <a:off x="3279470" y="4902843"/>
                  <a:ext cx="180876" cy="1528"/>
                </a:xfrm>
                <a:prstGeom prst="line">
                  <a:avLst/>
                </a:prstGeom>
                <a:ln w="571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Łącznik prosty 82"/>
                <p:cNvCxnSpPr/>
                <p:nvPr/>
              </p:nvCxnSpPr>
              <p:spPr>
                <a:xfrm rot="10800000" flipV="1">
                  <a:off x="5216941" y="3852719"/>
                  <a:ext cx="205311" cy="120140"/>
                </a:xfrm>
                <a:prstGeom prst="line">
                  <a:avLst/>
                </a:prstGeom>
                <a:ln w="571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Łącznik prosty 85"/>
                <p:cNvCxnSpPr/>
                <p:nvPr/>
              </p:nvCxnSpPr>
              <p:spPr>
                <a:xfrm rot="15240000" flipV="1">
                  <a:off x="5238065" y="4668361"/>
                  <a:ext cx="180210" cy="136874"/>
                </a:xfrm>
                <a:prstGeom prst="line">
                  <a:avLst/>
                </a:prstGeom>
                <a:ln w="571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Łącznik prosty 86"/>
                <p:cNvCxnSpPr/>
                <p:nvPr/>
              </p:nvCxnSpPr>
              <p:spPr>
                <a:xfrm rot="10800000" flipV="1">
                  <a:off x="5187251" y="3792648"/>
                  <a:ext cx="205311" cy="120140"/>
                </a:xfrm>
                <a:prstGeom prst="line">
                  <a:avLst/>
                </a:prstGeom>
                <a:ln w="571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Łącznik prosty 87"/>
                <p:cNvCxnSpPr/>
                <p:nvPr/>
              </p:nvCxnSpPr>
              <p:spPr>
                <a:xfrm rot="15240000" flipV="1">
                  <a:off x="2620315" y="3767313"/>
                  <a:ext cx="180210" cy="136874"/>
                </a:xfrm>
                <a:prstGeom prst="line">
                  <a:avLst/>
                </a:prstGeom>
                <a:ln w="571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Łącznik prosty 91"/>
                <p:cNvCxnSpPr/>
                <p:nvPr/>
              </p:nvCxnSpPr>
              <p:spPr>
                <a:xfrm rot="5400000">
                  <a:off x="5976615" y="4333184"/>
                  <a:ext cx="1081257" cy="1521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Łącznik prosty 92"/>
                <p:cNvCxnSpPr/>
                <p:nvPr/>
              </p:nvCxnSpPr>
              <p:spPr>
                <a:xfrm rot="5400000">
                  <a:off x="7414551" y="4332516"/>
                  <a:ext cx="1081257" cy="1521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Łącznik prosty 94"/>
                <p:cNvCxnSpPr/>
                <p:nvPr/>
              </p:nvCxnSpPr>
              <p:spPr>
                <a:xfrm>
                  <a:off x="6517243" y="3792648"/>
                  <a:ext cx="1437176" cy="1335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Łącznik prosty 96"/>
                <p:cNvCxnSpPr/>
                <p:nvPr/>
              </p:nvCxnSpPr>
              <p:spPr>
                <a:xfrm>
                  <a:off x="6517243" y="4872570"/>
                  <a:ext cx="1437176" cy="1335"/>
                </a:xfrm>
                <a:prstGeom prst="line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Łącznik prosty 99"/>
                <p:cNvCxnSpPr/>
                <p:nvPr/>
              </p:nvCxnSpPr>
              <p:spPr>
                <a:xfrm>
                  <a:off x="6106622" y="5294394"/>
                  <a:ext cx="840088" cy="93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Łącznik prosty 101"/>
                <p:cNvCxnSpPr/>
                <p:nvPr/>
              </p:nvCxnSpPr>
              <p:spPr>
                <a:xfrm flipV="1">
                  <a:off x="3289110" y="5594743"/>
                  <a:ext cx="3159697" cy="1448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Łącznik prosty 102"/>
                <p:cNvCxnSpPr/>
                <p:nvPr/>
              </p:nvCxnSpPr>
              <p:spPr>
                <a:xfrm>
                  <a:off x="3275463" y="6005015"/>
                  <a:ext cx="3657600" cy="136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Łącznik prosty ze strzałką 105"/>
                <p:cNvCxnSpPr/>
                <p:nvPr/>
              </p:nvCxnSpPr>
              <p:spPr>
                <a:xfrm rot="5400000">
                  <a:off x="6230195" y="5144126"/>
                  <a:ext cx="300349" cy="1521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Łącznik prosty ze strzałką 107"/>
                <p:cNvCxnSpPr/>
                <p:nvPr/>
              </p:nvCxnSpPr>
              <p:spPr>
                <a:xfrm rot="5400000" flipH="1" flipV="1">
                  <a:off x="6230956" y="5744157"/>
                  <a:ext cx="300349" cy="1521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Łącznik prosty 110"/>
                <p:cNvCxnSpPr/>
                <p:nvPr/>
              </p:nvCxnSpPr>
              <p:spPr>
                <a:xfrm rot="5400000">
                  <a:off x="6170125" y="5504545"/>
                  <a:ext cx="420489" cy="1521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Łącznik prosty ze strzałką 112"/>
                <p:cNvCxnSpPr/>
                <p:nvPr/>
              </p:nvCxnSpPr>
              <p:spPr>
                <a:xfrm rot="5400000">
                  <a:off x="6511699" y="5654720"/>
                  <a:ext cx="720838" cy="1521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Łącznik prosty ze strzałką 114"/>
                <p:cNvCxnSpPr/>
                <p:nvPr/>
              </p:nvCxnSpPr>
              <p:spPr>
                <a:xfrm rot="10800000">
                  <a:off x="3326220" y="5654813"/>
                  <a:ext cx="410622" cy="300349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Łącznik prosty 117"/>
                <p:cNvCxnSpPr/>
                <p:nvPr/>
              </p:nvCxnSpPr>
              <p:spPr>
                <a:xfrm>
                  <a:off x="3873714" y="6061654"/>
                  <a:ext cx="547496" cy="42048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Łącznik prosty ze strzałką 119"/>
                <p:cNvCxnSpPr/>
                <p:nvPr/>
              </p:nvCxnSpPr>
              <p:spPr>
                <a:xfrm rot="10800000">
                  <a:off x="3326219" y="6061653"/>
                  <a:ext cx="1094991" cy="420489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pole tekstowe 123"/>
                <p:cNvSpPr txBox="1"/>
                <p:nvPr/>
              </p:nvSpPr>
              <p:spPr>
                <a:xfrm>
                  <a:off x="6927865" y="3972858"/>
                  <a:ext cx="889680" cy="3881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400" dirty="0" smtClean="0">
                      <a:latin typeface="Times New Roman" pitchFamily="18" charset="0"/>
                      <a:cs typeface="Times New Roman" pitchFamily="18" charset="0"/>
                    </a:rPr>
                    <a:t>silnik</a:t>
                  </a:r>
                  <a:endParaRPr lang="pl-PL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5" name="pole tekstowe 124"/>
                <p:cNvSpPr txBox="1"/>
                <p:nvPr/>
              </p:nvSpPr>
              <p:spPr>
                <a:xfrm>
                  <a:off x="4170203" y="3085457"/>
                  <a:ext cx="479059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400" b="1" i="1" dirty="0" smtClean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endParaRPr lang="pl-PL" sz="2400" b="1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6" name="pole tekstowe 125"/>
                <p:cNvSpPr txBox="1"/>
                <p:nvPr/>
              </p:nvSpPr>
              <p:spPr>
                <a:xfrm>
                  <a:off x="4129457" y="4846609"/>
                  <a:ext cx="479059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400" i="1" dirty="0" smtClean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endParaRPr lang="pl-PL" sz="24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7" name="pole tekstowe 126"/>
                <p:cNvSpPr txBox="1"/>
                <p:nvPr/>
              </p:nvSpPr>
              <p:spPr>
                <a:xfrm>
                  <a:off x="5382391" y="4393346"/>
                  <a:ext cx="479059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800" i="1" dirty="0" smtClean="0"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r>
                    <a:rPr lang="pl-PL" sz="2800" baseline="-25000" dirty="0" smtClean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pl-PL" sz="28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8" name="pole tekstowe 127"/>
                <p:cNvSpPr txBox="1"/>
                <p:nvPr/>
              </p:nvSpPr>
              <p:spPr>
                <a:xfrm>
                  <a:off x="2411027" y="3732578"/>
                  <a:ext cx="684369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800" i="1" dirty="0" smtClean="0"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r>
                    <a:rPr lang="pl-PL" sz="2800" baseline="-25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pl-PL" sz="28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9" name="pole tekstowe 128"/>
                <p:cNvSpPr txBox="1"/>
                <p:nvPr/>
              </p:nvSpPr>
              <p:spPr>
                <a:xfrm>
                  <a:off x="4395698" y="4317803"/>
                  <a:ext cx="479059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800" i="1" dirty="0" smtClean="0"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r>
                    <a:rPr lang="pl-PL" sz="2800" baseline="-25000" dirty="0" smtClean="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pl-PL" sz="28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0" name="pole tekstowe 129"/>
                <p:cNvSpPr txBox="1"/>
                <p:nvPr/>
              </p:nvSpPr>
              <p:spPr>
                <a:xfrm>
                  <a:off x="563228" y="4332551"/>
                  <a:ext cx="600231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800" i="1" dirty="0" smtClean="0"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r>
                    <a:rPr lang="pl-PL" sz="2800" baseline="-25000" dirty="0" smtClean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lang="pl-PL" sz="28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1" name="pole tekstowe 130"/>
                <p:cNvSpPr txBox="1"/>
                <p:nvPr/>
              </p:nvSpPr>
              <p:spPr>
                <a:xfrm>
                  <a:off x="6380369" y="5234324"/>
                  <a:ext cx="615932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400" i="1" dirty="0" smtClean="0">
                      <a:latin typeface="Times New Roman" pitchFamily="18" charset="0"/>
                      <a:cs typeface="Times New Roman" pitchFamily="18" charset="0"/>
                    </a:rPr>
                    <a:t>L"</a:t>
                  </a:r>
                  <a:endParaRPr lang="pl-PL" sz="24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2" name="pole tekstowe 131"/>
                <p:cNvSpPr txBox="1"/>
                <p:nvPr/>
              </p:nvSpPr>
              <p:spPr>
                <a:xfrm>
                  <a:off x="6872879" y="5460954"/>
                  <a:ext cx="615932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400" i="1" dirty="0" smtClean="0">
                      <a:latin typeface="Times New Roman" pitchFamily="18" charset="0"/>
                      <a:cs typeface="Times New Roman" pitchFamily="18" charset="0"/>
                    </a:rPr>
                    <a:t>L'</a:t>
                  </a:r>
                  <a:endParaRPr lang="pl-PL" sz="24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4" name="pole tekstowe 133"/>
                <p:cNvSpPr txBox="1"/>
                <p:nvPr/>
              </p:nvSpPr>
              <p:spPr>
                <a:xfrm>
                  <a:off x="810078" y="5555401"/>
                  <a:ext cx="1026554" cy="3881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400" dirty="0" smtClean="0">
                      <a:latin typeface="Times New Roman" pitchFamily="18" charset="0"/>
                      <a:cs typeface="Times New Roman" pitchFamily="18" charset="0"/>
                    </a:rPr>
                    <a:t>bęben</a:t>
                  </a:r>
                  <a:endParaRPr lang="pl-PL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9" name="Łącznik prosty 8"/>
                <p:cNvCxnSpPr/>
                <p:nvPr/>
              </p:nvCxnSpPr>
              <p:spPr>
                <a:xfrm rot="5400000">
                  <a:off x="314488" y="5862274"/>
                  <a:ext cx="720170" cy="761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Łącznik prosty 10"/>
                <p:cNvCxnSpPr/>
                <p:nvPr/>
              </p:nvCxnSpPr>
              <p:spPr>
                <a:xfrm rot="5400000">
                  <a:off x="2896602" y="5848578"/>
                  <a:ext cx="720838" cy="1521"/>
                </a:xfrm>
                <a:prstGeom prst="line">
                  <a:avLst/>
                </a:prstGeom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Łącznik prosty 21"/>
                <p:cNvCxnSpPr/>
                <p:nvPr/>
              </p:nvCxnSpPr>
              <p:spPr>
                <a:xfrm rot="10800000" flipV="1">
                  <a:off x="668740" y="5609229"/>
                  <a:ext cx="2606722" cy="68240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Łącznik prosty 104"/>
                <p:cNvCxnSpPr/>
                <p:nvPr/>
              </p:nvCxnSpPr>
              <p:spPr>
                <a:xfrm flipV="1">
                  <a:off x="657363" y="6201545"/>
                  <a:ext cx="2616338" cy="10462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Łącznik prosty 116"/>
                <p:cNvCxnSpPr/>
                <p:nvPr/>
              </p:nvCxnSpPr>
              <p:spPr>
                <a:xfrm rot="10800000" flipV="1">
                  <a:off x="668741" y="5679741"/>
                  <a:ext cx="2608997" cy="65965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Łącznik prosty 118"/>
                <p:cNvCxnSpPr/>
                <p:nvPr/>
              </p:nvCxnSpPr>
              <p:spPr>
                <a:xfrm rot="10800000" flipV="1">
                  <a:off x="668741" y="5750256"/>
                  <a:ext cx="2611271" cy="63690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Łącznik prosty 120"/>
                <p:cNvCxnSpPr/>
                <p:nvPr/>
              </p:nvCxnSpPr>
              <p:spPr>
                <a:xfrm rot="10800000" flipV="1">
                  <a:off x="668740" y="5820769"/>
                  <a:ext cx="2613546" cy="61416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Łącznik prosty 121"/>
                <p:cNvCxnSpPr/>
                <p:nvPr/>
              </p:nvCxnSpPr>
              <p:spPr>
                <a:xfrm rot="10800000" flipV="1">
                  <a:off x="682389" y="5877634"/>
                  <a:ext cx="2588527" cy="59142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Łącznik prosty 122"/>
                <p:cNvCxnSpPr/>
                <p:nvPr/>
              </p:nvCxnSpPr>
              <p:spPr>
                <a:xfrm rot="10800000" flipV="1">
                  <a:off x="682389" y="6016386"/>
                  <a:ext cx="2604449" cy="43219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Łącznik prosty 135"/>
                <p:cNvCxnSpPr/>
                <p:nvPr/>
              </p:nvCxnSpPr>
              <p:spPr>
                <a:xfrm rot="10800000" flipV="1">
                  <a:off x="682388" y="5950423"/>
                  <a:ext cx="2606722" cy="54592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7" name="Elipsa 146"/>
                <p:cNvSpPr/>
                <p:nvPr/>
              </p:nvSpPr>
              <p:spPr>
                <a:xfrm>
                  <a:off x="3207223" y="5950423"/>
                  <a:ext cx="150126" cy="150126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149" name="Łącznik prosty 148"/>
                <p:cNvCxnSpPr/>
                <p:nvPr/>
              </p:nvCxnSpPr>
              <p:spPr>
                <a:xfrm rot="16200000" flipH="1">
                  <a:off x="3282286" y="6243850"/>
                  <a:ext cx="341193" cy="2183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Łącznik prosty 155"/>
                <p:cNvCxnSpPr/>
                <p:nvPr/>
              </p:nvCxnSpPr>
              <p:spPr>
                <a:xfrm rot="5400000">
                  <a:off x="498143" y="6421272"/>
                  <a:ext cx="313899" cy="158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Łącznik prosty 156"/>
                <p:cNvCxnSpPr/>
                <p:nvPr/>
              </p:nvCxnSpPr>
              <p:spPr>
                <a:xfrm rot="5400000">
                  <a:off x="3092853" y="6410540"/>
                  <a:ext cx="313899" cy="158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Łącznik prosty ze strzałką 163"/>
                <p:cNvCxnSpPr/>
                <p:nvPr/>
              </p:nvCxnSpPr>
              <p:spPr>
                <a:xfrm>
                  <a:off x="657225" y="6543676"/>
                  <a:ext cx="2586038" cy="1588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5" name="pole tekstowe 164"/>
                <p:cNvSpPr txBox="1"/>
                <p:nvPr/>
              </p:nvSpPr>
              <p:spPr>
                <a:xfrm>
                  <a:off x="742951" y="6143625"/>
                  <a:ext cx="82867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400" i="1" dirty="0" smtClean="0"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pl-PL" sz="24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9478" name="Rectangle 2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19481" name="Rectangle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19484" name="Rectangle 2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19487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pl-PL"/>
              </a:p>
            </p:txBody>
          </p:sp>
        </p:grpSp>
        <p:cxnSp>
          <p:nvCxnSpPr>
            <p:cNvPr id="177" name="Łącznik prosty 176"/>
            <p:cNvCxnSpPr/>
            <p:nvPr/>
          </p:nvCxnSpPr>
          <p:spPr>
            <a:xfrm>
              <a:off x="300249" y="2674961"/>
              <a:ext cx="777922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Łącznik prosty 177"/>
            <p:cNvCxnSpPr/>
            <p:nvPr/>
          </p:nvCxnSpPr>
          <p:spPr>
            <a:xfrm>
              <a:off x="288877" y="4410501"/>
              <a:ext cx="777922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Łącznik prosty 179"/>
            <p:cNvCxnSpPr/>
            <p:nvPr/>
          </p:nvCxnSpPr>
          <p:spPr>
            <a:xfrm rot="10800000">
              <a:off x="641446" y="3998794"/>
              <a:ext cx="614149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Łącznik prosty ze strzałką 181"/>
            <p:cNvCxnSpPr/>
            <p:nvPr/>
          </p:nvCxnSpPr>
          <p:spPr>
            <a:xfrm rot="5400000">
              <a:off x="-491319" y="3548418"/>
              <a:ext cx="1719618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Łącznik prosty ze strzałką 183"/>
            <p:cNvCxnSpPr/>
            <p:nvPr/>
          </p:nvCxnSpPr>
          <p:spPr>
            <a:xfrm rot="5400000">
              <a:off x="491320" y="4203509"/>
              <a:ext cx="409433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pole tekstowe 184"/>
            <p:cNvSpPr txBox="1"/>
            <p:nvPr/>
          </p:nvSpPr>
          <p:spPr>
            <a:xfrm>
              <a:off x="327547" y="2988860"/>
              <a:ext cx="5868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endParaRPr lang="pl-PL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6" name="pole tekstowe 185"/>
            <p:cNvSpPr txBox="1"/>
            <p:nvPr/>
          </p:nvSpPr>
          <p:spPr>
            <a:xfrm>
              <a:off x="709684" y="3944202"/>
              <a:ext cx="57320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pl-PL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Strzałka w prawo 111"/>
            <p:cNvSpPr/>
            <p:nvPr/>
          </p:nvSpPr>
          <p:spPr>
            <a:xfrm>
              <a:off x="7356143" y="6073253"/>
              <a:ext cx="978408" cy="600501"/>
            </a:xfrm>
            <a:prstGeom prst="rightArrow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pole tekstowe 113"/>
            <p:cNvSpPr txBox="1"/>
            <p:nvPr/>
          </p:nvSpPr>
          <p:spPr>
            <a:xfrm>
              <a:off x="7451676" y="6127846"/>
              <a:ext cx="64144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i="1" dirty="0" err="1" smtClean="0">
                  <a:latin typeface="Times New Roman" pitchFamily="18" charset="0"/>
                  <a:cs typeface="Times New Roman" pitchFamily="18" charset="0"/>
                </a:rPr>
                <a:t>cd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pl-PL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5" name="Symbol zastępczy numeru slajdu 1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99A-D339-48AC-B704-324513793AF1}" type="slidenum">
              <a:rPr lang="pl-PL" smtClean="0"/>
              <a:pPr/>
              <a:t>20</a:t>
            </a:fld>
            <a:endParaRPr lang="pl-PL"/>
          </a:p>
        </p:txBody>
      </p:sp>
      <p:grpSp>
        <p:nvGrpSpPr>
          <p:cNvPr id="145" name="Grupa 144"/>
          <p:cNvGrpSpPr/>
          <p:nvPr/>
        </p:nvGrpSpPr>
        <p:grpSpPr>
          <a:xfrm>
            <a:off x="772732" y="1094697"/>
            <a:ext cx="7560111" cy="1215556"/>
            <a:chOff x="772732" y="1828800"/>
            <a:chExt cx="7560111" cy="1215556"/>
          </a:xfrm>
        </p:grpSpPr>
        <p:grpSp>
          <p:nvGrpSpPr>
            <p:cNvPr id="146" name="Grupa 152"/>
            <p:cNvGrpSpPr/>
            <p:nvPr/>
          </p:nvGrpSpPr>
          <p:grpSpPr>
            <a:xfrm>
              <a:off x="772732" y="1828803"/>
              <a:ext cx="7560111" cy="1215558"/>
              <a:chOff x="772732" y="1828800"/>
              <a:chExt cx="7560111" cy="1096661"/>
            </a:xfrm>
          </p:grpSpPr>
          <p:pic>
            <p:nvPicPr>
              <p:cNvPr id="150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25244" y="2259338"/>
                <a:ext cx="4143404" cy="342900"/>
              </a:xfrm>
              <a:prstGeom prst="rect">
                <a:avLst/>
              </a:prstGeom>
              <a:noFill/>
            </p:spPr>
          </p:pic>
          <p:sp>
            <p:nvSpPr>
              <p:cNvPr id="151" name="pole tekstowe 150"/>
              <p:cNvSpPr txBox="1"/>
              <p:nvPr/>
            </p:nvSpPr>
            <p:spPr>
              <a:xfrm>
                <a:off x="772732" y="2536719"/>
                <a:ext cx="7560111" cy="388742"/>
              </a:xfrm>
              <a:prstGeom prst="rect">
                <a:avLst/>
              </a:prstGeom>
              <a:blipFill>
                <a:blip r:embed="rId3">
                  <a:lum bright="-3000"/>
                </a:blip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pl-PL" sz="2200" b="1" i="1" spc="-100" baseline="30000" dirty="0" smtClean="0">
                    <a:latin typeface="Times New Roman" pitchFamily="18" charset="0"/>
                    <a:cs typeface="Times New Roman" pitchFamily="18" charset="0"/>
                  </a:rPr>
                  <a:t>’</a:t>
                </a:r>
                <a:r>
                  <a:rPr lang="pl-PL" sz="2200" b="1" i="1" spc="-1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l-PL" sz="2200" spc="-100" dirty="0" smtClean="0">
                    <a:latin typeface="Times New Roman" pitchFamily="18" charset="0"/>
                    <a:cs typeface="Times New Roman" pitchFamily="18" charset="0"/>
                  </a:rPr>
                  <a:t>= 120 mm, </a:t>
                </a:r>
                <a:r>
                  <a:rPr lang="pl-PL" sz="2200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pl-PL" sz="2200" b="1" i="1" spc="-100" baseline="30000" dirty="0" smtClean="0">
                    <a:latin typeface="Times New Roman" pitchFamily="18" charset="0"/>
                    <a:cs typeface="Times New Roman" pitchFamily="18" charset="0"/>
                  </a:rPr>
                  <a:t>’’</a:t>
                </a:r>
                <a:r>
                  <a:rPr lang="pl-PL" sz="2200" b="1" i="1" spc="-1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l-PL" sz="2200" spc="-100" dirty="0" smtClean="0">
                    <a:latin typeface="Times New Roman" pitchFamily="18" charset="0"/>
                    <a:cs typeface="Times New Roman" pitchFamily="18" charset="0"/>
                  </a:rPr>
                  <a:t>= 60 mm, </a:t>
                </a:r>
                <a:r>
                  <a:rPr lang="pl-PL" sz="2200" i="1" dirty="0" smtClean="0">
                    <a:latin typeface="Times New Roman" pitchFamily="18" charset="0"/>
                    <a:cs typeface="Times New Roman" pitchFamily="18" charset="0"/>
                  </a:rPr>
                  <a:t>l = </a:t>
                </a:r>
                <a:r>
                  <a:rPr lang="pl-PL" sz="2200" dirty="0" smtClean="0">
                    <a:latin typeface="Times New Roman" pitchFamily="18" charset="0"/>
                    <a:cs typeface="Times New Roman" pitchFamily="18" charset="0"/>
                  </a:rPr>
                  <a:t>180 mm, </a:t>
                </a:r>
                <a:r>
                  <a:rPr lang="pl-PL" sz="2200" i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pl-PL" sz="2200" dirty="0" smtClean="0">
                    <a:latin typeface="Times New Roman" pitchFamily="18" charset="0"/>
                    <a:cs typeface="Times New Roman" pitchFamily="18" charset="0"/>
                  </a:rPr>
                  <a:t> = 60 mm, </a:t>
                </a:r>
                <a:r>
                  <a:rPr lang="pl-PL" sz="2200" i="1" dirty="0" smtClean="0">
                    <a:latin typeface="Times New Roman" pitchFamily="18" charset="0"/>
                    <a:cs typeface="Times New Roman" pitchFamily="18" charset="0"/>
                  </a:rPr>
                  <a:t>b =</a:t>
                </a:r>
                <a:r>
                  <a:rPr lang="pl-PL" sz="2200" dirty="0" smtClean="0">
                    <a:latin typeface="Times New Roman" pitchFamily="18" charset="0"/>
                    <a:cs typeface="Times New Roman" pitchFamily="18" charset="0"/>
                  </a:rPr>
                  <a:t> 20 mm </a:t>
                </a:r>
                <a:endParaRPr lang="pl-PL" sz="22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2" name="pole tekstowe 151"/>
              <p:cNvSpPr txBox="1"/>
              <p:nvPr/>
            </p:nvSpPr>
            <p:spPr>
              <a:xfrm>
                <a:off x="781665" y="1828800"/>
                <a:ext cx="7435056" cy="416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200" i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pl-PL" sz="22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pl-PL" sz="2200" dirty="0" smtClean="0">
                    <a:latin typeface="Times New Roman" pitchFamily="18" charset="0"/>
                    <a:cs typeface="Times New Roman" pitchFamily="18" charset="0"/>
                  </a:rPr>
                  <a:t>1420 </a:t>
                </a:r>
                <a:r>
                  <a:rPr lang="pl-PL" sz="2200" dirty="0" err="1" smtClean="0">
                    <a:latin typeface="Times New Roman" pitchFamily="18" charset="0"/>
                    <a:cs typeface="Times New Roman" pitchFamily="18" charset="0"/>
                  </a:rPr>
                  <a:t>obr</a:t>
                </a:r>
                <a:r>
                  <a:rPr lang="pl-PL" sz="2200" dirty="0" smtClean="0">
                    <a:latin typeface="Times New Roman" pitchFamily="18" charset="0"/>
                    <a:cs typeface="Times New Roman" pitchFamily="18" charset="0"/>
                  </a:rPr>
                  <a:t>/min, </a:t>
                </a:r>
                <a:r>
                  <a:rPr lang="pl-PL" sz="2200" i="1" dirty="0" smtClean="0">
                    <a:latin typeface="Times New Roman" pitchFamily="18" charset="0"/>
                    <a:cs typeface="Times New Roman" pitchFamily="18" charset="0"/>
                  </a:rPr>
                  <a:t>D = </a:t>
                </a:r>
                <a:r>
                  <a:rPr lang="pl-PL" sz="2200" dirty="0" smtClean="0">
                    <a:latin typeface="Times New Roman" pitchFamily="18" charset="0"/>
                    <a:cs typeface="Times New Roman" pitchFamily="18" charset="0"/>
                  </a:rPr>
                  <a:t>250 mm, </a:t>
                </a:r>
                <a:r>
                  <a:rPr lang="el-GR" sz="2200" i="1" dirty="0" smtClean="0">
                    <a:latin typeface="Times New Roman"/>
                    <a:cs typeface="Times New Roman"/>
                  </a:rPr>
                  <a:t>η</a:t>
                </a:r>
                <a:r>
                  <a:rPr lang="pl-PL" sz="2200" i="1" baseline="-25000" dirty="0" err="1" smtClean="0">
                    <a:latin typeface="Times New Roman"/>
                    <a:cs typeface="Times New Roman"/>
                  </a:rPr>
                  <a:t>całk</a:t>
                </a:r>
                <a:r>
                  <a:rPr lang="pl-PL" sz="2200" i="1" dirty="0" smtClean="0">
                    <a:latin typeface="Times New Roman"/>
                    <a:cs typeface="Times New Roman"/>
                  </a:rPr>
                  <a:t> = </a:t>
                </a:r>
                <a:r>
                  <a:rPr lang="pl-PL" sz="2200" dirty="0" smtClean="0">
                    <a:latin typeface="Times New Roman"/>
                    <a:cs typeface="Times New Roman"/>
                  </a:rPr>
                  <a:t>0,90, </a:t>
                </a:r>
                <a:r>
                  <a:rPr lang="pl-PL" sz="2200" i="1" dirty="0" smtClean="0">
                    <a:latin typeface="Times New Roman"/>
                    <a:cs typeface="Times New Roman"/>
                  </a:rPr>
                  <a:t>Q = </a:t>
                </a:r>
                <a:r>
                  <a:rPr lang="pl-PL" sz="2200" dirty="0" smtClean="0">
                    <a:latin typeface="Times New Roman"/>
                    <a:cs typeface="Times New Roman"/>
                  </a:rPr>
                  <a:t>3 </a:t>
                </a:r>
                <a:r>
                  <a:rPr lang="pl-PL" sz="2200" dirty="0" err="1" smtClean="0">
                    <a:latin typeface="Times New Roman"/>
                    <a:cs typeface="Times New Roman"/>
                  </a:rPr>
                  <a:t>kN</a:t>
                </a:r>
                <a:r>
                  <a:rPr lang="pl-PL" sz="2200" dirty="0" smtClean="0">
                    <a:latin typeface="Times New Roman"/>
                    <a:cs typeface="Times New Roman"/>
                  </a:rPr>
                  <a:t>, </a:t>
                </a:r>
                <a:endParaRPr lang="pl-PL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8" name="pole tekstowe 147"/>
            <p:cNvSpPr txBox="1"/>
            <p:nvPr/>
          </p:nvSpPr>
          <p:spPr>
            <a:xfrm flipH="1">
              <a:off x="4901052" y="2253802"/>
              <a:ext cx="30194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= 3 mm, </a:t>
              </a:r>
              <a:r>
                <a:rPr lang="pl-PL" sz="22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pl-PL" sz="2200" baseline="-25000" dirty="0" smtClean="0">
                  <a:latin typeface="Times New Roman" pitchFamily="18" charset="0"/>
                  <a:cs typeface="Times New Roman" pitchFamily="18" charset="0"/>
                </a:rPr>
                <a:t>34</a:t>
              </a:r>
              <a:r>
                <a:rPr lang="pl-PL" sz="2200" dirty="0" smtClean="0">
                  <a:latin typeface="Times New Roman" pitchFamily="18" charset="0"/>
                  <a:cs typeface="Times New Roman" pitchFamily="18" charset="0"/>
                </a:rPr>
                <a:t> = 4 mm,  </a:t>
              </a:r>
              <a:endParaRPr lang="pl-PL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a 59"/>
          <p:cNvGrpSpPr/>
          <p:nvPr/>
        </p:nvGrpSpPr>
        <p:grpSpPr>
          <a:xfrm>
            <a:off x="177421" y="0"/>
            <a:ext cx="8966579" cy="6607792"/>
            <a:chOff x="177421" y="0"/>
            <a:chExt cx="8966579" cy="6607792"/>
          </a:xfrm>
        </p:grpSpPr>
        <p:sp>
          <p:nvSpPr>
            <p:cNvPr id="5" name="Elipsa 4"/>
            <p:cNvSpPr/>
            <p:nvPr/>
          </p:nvSpPr>
          <p:spPr>
            <a:xfrm>
              <a:off x="191070" y="3916907"/>
              <a:ext cx="423080" cy="423080"/>
            </a:xfrm>
            <a:prstGeom prst="ellipse">
              <a:avLst/>
            </a:prstGeom>
            <a:solidFill>
              <a:srgbClr val="FFF7C9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" name="pole tekstowe 1"/>
            <p:cNvSpPr txBox="1"/>
            <p:nvPr/>
          </p:nvSpPr>
          <p:spPr>
            <a:xfrm>
              <a:off x="204716" y="0"/>
              <a:ext cx="8939284" cy="329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 smtClean="0">
                  <a:latin typeface="Times New Roman" pitchFamily="18" charset="0"/>
                  <a:cs typeface="Times New Roman" pitchFamily="18" charset="0"/>
                </a:rPr>
                <a:t>Należy :</a:t>
              </a:r>
            </a:p>
            <a:p>
              <a:r>
                <a:rPr lang="pl-PL" sz="2000" dirty="0" smtClean="0">
                  <a:latin typeface="Times New Roman" pitchFamily="18" charset="0"/>
                  <a:cs typeface="Times New Roman" pitchFamily="18" charset="0"/>
                </a:rPr>
                <a:t>1. wyznaczyć dokładną wartość przełożenia i potrzebną moc silnika,</a:t>
              </a:r>
            </a:p>
            <a:p>
              <a:r>
                <a:rPr lang="pl-PL" sz="2000" dirty="0" smtClean="0">
                  <a:latin typeface="Times New Roman" pitchFamily="18" charset="0"/>
                  <a:cs typeface="Times New Roman" pitchFamily="18" charset="0"/>
                </a:rPr>
                <a:t>2. wyznaczyć średnie średnice 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pl-PL" sz="14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pl-PL" sz="14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pl-PL" sz="1400" i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pl-PL" sz="2000" dirty="0" smtClean="0">
                  <a:latin typeface="Times New Roman" pitchFamily="18" charset="0"/>
                  <a:cs typeface="Times New Roman" pitchFamily="18" charset="0"/>
                </a:rPr>
                <a:t>i 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pl-PL" sz="1400" i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pl-PL" sz="14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pl-PL" sz="2000" dirty="0" smtClean="0">
                  <a:latin typeface="Times New Roman" pitchFamily="18" charset="0"/>
                  <a:cs typeface="Times New Roman" pitchFamily="18" charset="0"/>
                </a:rPr>
                <a:t>stożków podziałowych,</a:t>
              </a:r>
            </a:p>
            <a:p>
              <a:r>
                <a:rPr lang="pl-PL" sz="2000" dirty="0" smtClean="0">
                  <a:latin typeface="Times New Roman" pitchFamily="18" charset="0"/>
                  <a:cs typeface="Times New Roman" pitchFamily="18" charset="0"/>
                </a:rPr>
                <a:t>3. wyznaczyć wartości momentu skręcającego wałek pośredni w części, znajdującej </a:t>
              </a:r>
            </a:p>
            <a:p>
              <a:r>
                <a:rPr lang="pl-PL" sz="2000" dirty="0" smtClean="0">
                  <a:latin typeface="Times New Roman" pitchFamily="18" charset="0"/>
                  <a:cs typeface="Times New Roman" pitchFamily="18" charset="0"/>
                </a:rPr>
                <a:t>     się między kołami 2 i 3, oraz w częściach na zewnątrz tych kół,</a:t>
              </a:r>
            </a:p>
            <a:p>
              <a:r>
                <a:rPr lang="pl-PL" sz="2000" dirty="0" smtClean="0">
                  <a:latin typeface="Times New Roman" pitchFamily="18" charset="0"/>
                  <a:cs typeface="Times New Roman" pitchFamily="18" charset="0"/>
                </a:rPr>
                <a:t>4. na przestrzennym szkicu członu, złożonego z wałka pośredniego i połączonych</a:t>
              </a:r>
            </a:p>
            <a:p>
              <a:r>
                <a:rPr lang="pl-PL" sz="2000" dirty="0" smtClean="0">
                  <a:latin typeface="Times New Roman" pitchFamily="18" charset="0"/>
                  <a:cs typeface="Times New Roman" pitchFamily="18" charset="0"/>
                </a:rPr>
                <a:t>    z nim kół 2 i 3, przedstawić wektory składowych sił zewnętrznych, działających </a:t>
              </a:r>
            </a:p>
            <a:p>
              <a:r>
                <a:rPr lang="pl-PL" sz="2000" dirty="0" smtClean="0">
                  <a:latin typeface="Times New Roman" pitchFamily="18" charset="0"/>
                  <a:cs typeface="Times New Roman" pitchFamily="18" charset="0"/>
                </a:rPr>
                <a:t>    na ten człon,</a:t>
              </a:r>
            </a:p>
            <a:p>
              <a:r>
                <a:rPr lang="pl-PL" sz="2000" dirty="0" smtClean="0">
                  <a:latin typeface="Times New Roman" pitchFamily="18" charset="0"/>
                  <a:cs typeface="Times New Roman" pitchFamily="18" charset="0"/>
                </a:rPr>
                <a:t>5. wyznaczyć siłę poprzeczną i siłę wzdłużną, obciążające łożysko </a:t>
              </a:r>
              <a:r>
                <a:rPr lang="pl-PL" sz="2400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pl-PL" sz="2000" i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pl-PL" sz="2000" dirty="0" smtClean="0">
                  <a:latin typeface="Times New Roman" pitchFamily="18" charset="0"/>
                  <a:cs typeface="Times New Roman" pitchFamily="18" charset="0"/>
                </a:rPr>
                <a:t>przy założeniu,</a:t>
              </a:r>
            </a:p>
            <a:p>
              <a:r>
                <a:rPr lang="pl-PL" sz="2000" dirty="0" smtClean="0">
                  <a:latin typeface="Times New Roman" pitchFamily="18" charset="0"/>
                  <a:cs typeface="Times New Roman" pitchFamily="18" charset="0"/>
                </a:rPr>
                <a:t>     że łożysko to przenosi całkowicie obciążenie wzdłużne.</a:t>
              </a:r>
            </a:p>
          </p:txBody>
        </p:sp>
        <p:sp>
          <p:nvSpPr>
            <p:cNvPr id="3" name="pole tekstowe 2"/>
            <p:cNvSpPr txBox="1"/>
            <p:nvPr/>
          </p:nvSpPr>
          <p:spPr>
            <a:xfrm>
              <a:off x="395785" y="3439236"/>
              <a:ext cx="2756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Rozwiązanie</a:t>
              </a:r>
              <a:endParaRPr lang="pl-PL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pole tekstowe 3"/>
            <p:cNvSpPr txBox="1"/>
            <p:nvPr/>
          </p:nvSpPr>
          <p:spPr>
            <a:xfrm>
              <a:off x="232011" y="3889614"/>
              <a:ext cx="3957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dirty="0" smtClean="0"/>
                <a:t>1</a:t>
              </a:r>
              <a:endParaRPr lang="pl-PL" sz="2400" dirty="0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1050877" y="3725838"/>
              <a:ext cx="320722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4000" dirty="0" smtClean="0"/>
                <a:t>. . .</a:t>
              </a:r>
              <a:endParaRPr lang="pl-PL" sz="4000" dirty="0"/>
            </a:p>
          </p:txBody>
        </p:sp>
        <p:sp>
          <p:nvSpPr>
            <p:cNvPr id="10" name="Elipsa 9"/>
            <p:cNvSpPr/>
            <p:nvPr/>
          </p:nvSpPr>
          <p:spPr>
            <a:xfrm>
              <a:off x="177421" y="4449170"/>
              <a:ext cx="450377" cy="450377"/>
            </a:xfrm>
            <a:prstGeom prst="ellipse">
              <a:avLst/>
            </a:prstGeom>
            <a:solidFill>
              <a:srgbClr val="FFF7C9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232012" y="4435522"/>
              <a:ext cx="3821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dirty="0" smtClean="0"/>
                <a:t>2</a:t>
              </a:r>
              <a:endParaRPr lang="pl-PL" sz="2400" dirty="0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078174" y="4285397"/>
              <a:ext cx="1828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4000" dirty="0" smtClean="0"/>
                <a:t>. . .</a:t>
              </a:r>
              <a:endParaRPr lang="pl-PL" sz="4000" dirty="0"/>
            </a:p>
          </p:txBody>
        </p:sp>
        <p:grpSp>
          <p:nvGrpSpPr>
            <p:cNvPr id="89" name="Grupa 88"/>
            <p:cNvGrpSpPr/>
            <p:nvPr/>
          </p:nvGrpSpPr>
          <p:grpSpPr>
            <a:xfrm>
              <a:off x="3786367" y="3962463"/>
              <a:ext cx="4394579" cy="2301857"/>
              <a:chOff x="3548418" y="3361962"/>
              <a:chExt cx="4394579" cy="2301857"/>
            </a:xfrm>
          </p:grpSpPr>
          <p:cxnSp>
            <p:nvCxnSpPr>
              <p:cNvPr id="44" name="Łącznik prosty 43"/>
              <p:cNvCxnSpPr/>
              <p:nvPr/>
            </p:nvCxnSpPr>
            <p:spPr>
              <a:xfrm>
                <a:off x="4162563" y="5404513"/>
                <a:ext cx="1255594" cy="1588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/>
              <p:cNvCxnSpPr/>
              <p:nvPr/>
            </p:nvCxnSpPr>
            <p:spPr>
              <a:xfrm>
                <a:off x="3640402" y="4189863"/>
                <a:ext cx="2292824" cy="1588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Łącznik prosty 13"/>
              <p:cNvCxnSpPr/>
              <p:nvPr/>
            </p:nvCxnSpPr>
            <p:spPr>
              <a:xfrm rot="16200000" flipH="1">
                <a:off x="3930556" y="4790363"/>
                <a:ext cx="1733265" cy="136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y 17"/>
              <p:cNvCxnSpPr/>
              <p:nvPr/>
            </p:nvCxnSpPr>
            <p:spPr>
              <a:xfrm rot="16200000" flipH="1">
                <a:off x="5465931" y="4756244"/>
                <a:ext cx="1037229" cy="13648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Łącznik prosty 20"/>
              <p:cNvCxnSpPr/>
              <p:nvPr/>
            </p:nvCxnSpPr>
            <p:spPr>
              <a:xfrm rot="6780000">
                <a:off x="5904931" y="4185314"/>
                <a:ext cx="122830" cy="109183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Łącznik prosty 25"/>
              <p:cNvCxnSpPr/>
              <p:nvPr/>
            </p:nvCxnSpPr>
            <p:spPr>
              <a:xfrm>
                <a:off x="4817659" y="4735773"/>
                <a:ext cx="2006221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Łącznik prosty 27"/>
              <p:cNvCxnSpPr/>
              <p:nvPr/>
            </p:nvCxnSpPr>
            <p:spPr>
              <a:xfrm flipV="1">
                <a:off x="4790364" y="4203510"/>
                <a:ext cx="1187355" cy="545911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28"/>
              <p:cNvCxnSpPr/>
              <p:nvPr/>
            </p:nvCxnSpPr>
            <p:spPr>
              <a:xfrm>
                <a:off x="4821204" y="4748593"/>
                <a:ext cx="1170163" cy="57403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y 29"/>
              <p:cNvCxnSpPr/>
              <p:nvPr/>
            </p:nvCxnSpPr>
            <p:spPr>
              <a:xfrm>
                <a:off x="3562066" y="4189863"/>
                <a:ext cx="1228298" cy="54591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33"/>
              <p:cNvCxnSpPr/>
              <p:nvPr/>
            </p:nvCxnSpPr>
            <p:spPr>
              <a:xfrm rot="6780000">
                <a:off x="5888536" y="4132997"/>
                <a:ext cx="122830" cy="109183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/>
              <p:cNvCxnSpPr/>
              <p:nvPr/>
            </p:nvCxnSpPr>
            <p:spPr>
              <a:xfrm rot="9720000">
                <a:off x="3548418" y="4121624"/>
                <a:ext cx="122830" cy="109183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Łącznik prosty 40"/>
              <p:cNvCxnSpPr/>
              <p:nvPr/>
            </p:nvCxnSpPr>
            <p:spPr>
              <a:xfrm rot="10200000">
                <a:off x="5925404" y="5243015"/>
                <a:ext cx="122830" cy="109183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/>
              <p:cNvCxnSpPr/>
              <p:nvPr/>
            </p:nvCxnSpPr>
            <p:spPr>
              <a:xfrm rot="5400000">
                <a:off x="4101152" y="5397689"/>
                <a:ext cx="150126" cy="1588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Łącznik prosty 48"/>
              <p:cNvCxnSpPr/>
              <p:nvPr/>
            </p:nvCxnSpPr>
            <p:spPr>
              <a:xfrm rot="5400000">
                <a:off x="5331725" y="5399964"/>
                <a:ext cx="150126" cy="1588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y 53"/>
              <p:cNvCxnSpPr/>
              <p:nvPr/>
            </p:nvCxnSpPr>
            <p:spPr>
              <a:xfrm rot="5400000">
                <a:off x="4660710" y="4005618"/>
                <a:ext cx="150126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Łącznik prosty 54"/>
              <p:cNvCxnSpPr/>
              <p:nvPr/>
            </p:nvCxnSpPr>
            <p:spPr>
              <a:xfrm rot="5400000">
                <a:off x="4767087" y="4006978"/>
                <a:ext cx="150126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Łącznik prosty 55"/>
              <p:cNvCxnSpPr/>
              <p:nvPr/>
            </p:nvCxnSpPr>
            <p:spPr>
              <a:xfrm rot="5400000">
                <a:off x="4678907" y="5581432"/>
                <a:ext cx="150126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Łącznik prosty 56"/>
              <p:cNvCxnSpPr/>
              <p:nvPr/>
            </p:nvCxnSpPr>
            <p:spPr>
              <a:xfrm rot="5400000">
                <a:off x="4783512" y="5581935"/>
                <a:ext cx="150126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Łącznik prosty 57"/>
              <p:cNvCxnSpPr/>
              <p:nvPr/>
            </p:nvCxnSpPr>
            <p:spPr>
              <a:xfrm rot="10800000">
                <a:off x="5775278" y="4786701"/>
                <a:ext cx="150126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Łącznik prosty 64"/>
              <p:cNvCxnSpPr/>
              <p:nvPr/>
            </p:nvCxnSpPr>
            <p:spPr>
              <a:xfrm>
                <a:off x="5745707" y="4735773"/>
                <a:ext cx="955344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Łącznik prosty 65"/>
              <p:cNvCxnSpPr/>
              <p:nvPr/>
            </p:nvCxnSpPr>
            <p:spPr>
              <a:xfrm rot="10800000">
                <a:off x="5777552" y="4687504"/>
                <a:ext cx="150126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Łącznik prosty 66"/>
              <p:cNvCxnSpPr/>
              <p:nvPr/>
            </p:nvCxnSpPr>
            <p:spPr>
              <a:xfrm rot="10800000">
                <a:off x="6448567" y="4688006"/>
                <a:ext cx="150126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Łącznik prosty 67"/>
              <p:cNvCxnSpPr/>
              <p:nvPr/>
            </p:nvCxnSpPr>
            <p:spPr>
              <a:xfrm rot="10800000">
                <a:off x="6449070" y="4785815"/>
                <a:ext cx="150126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Łącznik prosty 70"/>
              <p:cNvCxnSpPr/>
              <p:nvPr/>
            </p:nvCxnSpPr>
            <p:spPr>
              <a:xfrm>
                <a:off x="5966998" y="4223606"/>
                <a:ext cx="1310186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Łącznik prosty 71"/>
              <p:cNvCxnSpPr/>
              <p:nvPr/>
            </p:nvCxnSpPr>
            <p:spPr>
              <a:xfrm>
                <a:off x="6007289" y="5297605"/>
                <a:ext cx="1310186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Łącznik prosty 73"/>
              <p:cNvCxnSpPr/>
              <p:nvPr/>
            </p:nvCxnSpPr>
            <p:spPr>
              <a:xfrm rot="16200000" flipH="1">
                <a:off x="6618373" y="4750217"/>
                <a:ext cx="1078964" cy="12851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Łącznik prosty 77"/>
              <p:cNvCxnSpPr/>
              <p:nvPr/>
            </p:nvCxnSpPr>
            <p:spPr>
              <a:xfrm rot="16200000" flipV="1">
                <a:off x="5756132" y="3984771"/>
                <a:ext cx="382137" cy="1364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Łącznik prosty 78"/>
              <p:cNvCxnSpPr/>
              <p:nvPr/>
            </p:nvCxnSpPr>
            <p:spPr>
              <a:xfrm rot="16200000" flipV="1">
                <a:off x="3407392" y="3994245"/>
                <a:ext cx="382137" cy="1364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Łącznik prosty 80"/>
              <p:cNvCxnSpPr/>
              <p:nvPr/>
            </p:nvCxnSpPr>
            <p:spPr>
              <a:xfrm>
                <a:off x="3590473" y="3835846"/>
                <a:ext cx="2359951" cy="763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pole tekstowe 81"/>
              <p:cNvSpPr txBox="1"/>
              <p:nvPr/>
            </p:nvSpPr>
            <p:spPr>
              <a:xfrm>
                <a:off x="7151426" y="4449171"/>
                <a:ext cx="79157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pl-PL" sz="2200" i="1" baseline="-25000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pl-PL" sz="22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pl-PL" sz="22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pole tekstowe 82"/>
              <p:cNvSpPr txBox="1"/>
              <p:nvPr/>
            </p:nvSpPr>
            <p:spPr>
              <a:xfrm>
                <a:off x="3780430" y="3361962"/>
                <a:ext cx="62779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i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pl-PL" sz="2200" i="1" baseline="-25000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pl-PL" sz="22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pl-PL" sz="22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Łuk 83"/>
              <p:cNvSpPr/>
              <p:nvPr/>
            </p:nvSpPr>
            <p:spPr>
              <a:xfrm>
                <a:off x="4353638" y="4380929"/>
                <a:ext cx="887103" cy="887103"/>
              </a:xfrm>
              <a:prstGeom prst="arc">
                <a:avLst>
                  <a:gd name="adj1" fmla="val 16214332"/>
                  <a:gd name="adj2" fmla="val 19502336"/>
                </a:avLst>
              </a:prstGeom>
              <a:ln w="63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5" name="Łuk 84"/>
              <p:cNvSpPr/>
              <p:nvPr/>
            </p:nvSpPr>
            <p:spPr>
              <a:xfrm>
                <a:off x="4517410" y="4421875"/>
                <a:ext cx="709683" cy="709683"/>
              </a:xfrm>
              <a:prstGeom prst="arc">
                <a:avLst>
                  <a:gd name="adj1" fmla="val 19406879"/>
                  <a:gd name="adj2" fmla="val 21310408"/>
                </a:avLst>
              </a:prstGeom>
              <a:ln w="63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6" name="pole tekstowe 85"/>
              <p:cNvSpPr txBox="1"/>
              <p:nvPr/>
            </p:nvSpPr>
            <p:spPr>
              <a:xfrm>
                <a:off x="5254388" y="4408228"/>
                <a:ext cx="504967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2000" i="1" dirty="0" smtClean="0"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pl-PL" sz="12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pl-PL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pole tekstowe 86"/>
              <p:cNvSpPr txBox="1"/>
              <p:nvPr/>
            </p:nvSpPr>
            <p:spPr>
              <a:xfrm>
                <a:off x="4926842" y="4148920"/>
                <a:ext cx="45037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2000" i="1" dirty="0" smtClean="0"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pl-PL" sz="12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pl-PL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0" name="Nawias klamrowy otwierający 89"/>
            <p:cNvSpPr/>
            <p:nvPr/>
          </p:nvSpPr>
          <p:spPr>
            <a:xfrm>
              <a:off x="3002508" y="4531056"/>
              <a:ext cx="360164" cy="1514901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92" name="Łącznik łamany 91"/>
            <p:cNvCxnSpPr/>
            <p:nvPr/>
          </p:nvCxnSpPr>
          <p:spPr>
            <a:xfrm rot="10800000">
              <a:off x="2101756" y="4776717"/>
              <a:ext cx="777925" cy="518617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Elipsa 51"/>
            <p:cNvSpPr/>
            <p:nvPr/>
          </p:nvSpPr>
          <p:spPr>
            <a:xfrm>
              <a:off x="193343" y="6157415"/>
              <a:ext cx="450377" cy="450377"/>
            </a:xfrm>
            <a:prstGeom prst="ellipse">
              <a:avLst/>
            </a:prstGeom>
            <a:solidFill>
              <a:srgbClr val="FFF7C9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pole tekstowe 52"/>
            <p:cNvSpPr txBox="1"/>
            <p:nvPr/>
          </p:nvSpPr>
          <p:spPr>
            <a:xfrm>
              <a:off x="245660" y="6141492"/>
              <a:ext cx="5186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400" dirty="0" smtClean="0"/>
                <a:t>3</a:t>
              </a:r>
              <a:endParaRPr lang="pl-PL" sz="2400" dirty="0"/>
            </a:p>
          </p:txBody>
        </p:sp>
        <p:sp>
          <p:nvSpPr>
            <p:cNvPr id="59" name="pole tekstowe 58"/>
            <p:cNvSpPr txBox="1"/>
            <p:nvPr/>
          </p:nvSpPr>
          <p:spPr>
            <a:xfrm>
              <a:off x="1091824" y="5895827"/>
              <a:ext cx="15831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4000" dirty="0" smtClean="0"/>
                <a:t>. . .</a:t>
              </a:r>
              <a:endParaRPr lang="pl-PL" sz="4000" dirty="0"/>
            </a:p>
          </p:txBody>
        </p:sp>
      </p:grpSp>
      <p:sp>
        <p:nvSpPr>
          <p:cNvPr id="61" name="Symbol zastępczy numeru slajdu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99A-D339-48AC-B704-324513793AF1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upa 93"/>
          <p:cNvGrpSpPr/>
          <p:nvPr/>
        </p:nvGrpSpPr>
        <p:grpSpPr>
          <a:xfrm>
            <a:off x="-145924" y="605313"/>
            <a:ext cx="9537511" cy="5448528"/>
            <a:chOff x="-570931" y="0"/>
            <a:chExt cx="9537511" cy="5448528"/>
          </a:xfrm>
        </p:grpSpPr>
        <p:grpSp>
          <p:nvGrpSpPr>
            <p:cNvPr id="89" name="Grupa 88"/>
            <p:cNvGrpSpPr/>
            <p:nvPr/>
          </p:nvGrpSpPr>
          <p:grpSpPr>
            <a:xfrm>
              <a:off x="-570931" y="0"/>
              <a:ext cx="9537511" cy="5448528"/>
              <a:chOff x="-598227" y="0"/>
              <a:chExt cx="9537511" cy="5448528"/>
            </a:xfrm>
          </p:grpSpPr>
          <p:grpSp>
            <p:nvGrpSpPr>
              <p:cNvPr id="87" name="Grupa 86"/>
              <p:cNvGrpSpPr/>
              <p:nvPr/>
            </p:nvGrpSpPr>
            <p:grpSpPr>
              <a:xfrm>
                <a:off x="-598227" y="0"/>
                <a:ext cx="9537511" cy="5448528"/>
                <a:chOff x="125105" y="0"/>
                <a:chExt cx="9537511" cy="5448528"/>
              </a:xfrm>
            </p:grpSpPr>
            <p:grpSp>
              <p:nvGrpSpPr>
                <p:cNvPr id="2" name="Grupa 114"/>
                <p:cNvGrpSpPr/>
                <p:nvPr/>
              </p:nvGrpSpPr>
              <p:grpSpPr>
                <a:xfrm>
                  <a:off x="125105" y="0"/>
                  <a:ext cx="9346439" cy="5448528"/>
                  <a:chOff x="698311" y="914400"/>
                  <a:chExt cx="9346439" cy="5448528"/>
                </a:xfrm>
              </p:grpSpPr>
              <p:cxnSp>
                <p:nvCxnSpPr>
                  <p:cNvPr id="50" name="Łącznik prosty 49"/>
                  <p:cNvCxnSpPr/>
                  <p:nvPr/>
                </p:nvCxnSpPr>
                <p:spPr>
                  <a:xfrm>
                    <a:off x="5513695" y="2320120"/>
                    <a:ext cx="3302758" cy="1588"/>
                  </a:xfrm>
                  <a:prstGeom prst="line">
                    <a:avLst/>
                  </a:prstGeom>
                  <a:ln w="762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Łącznik prosty 24"/>
                  <p:cNvCxnSpPr/>
                  <p:nvPr/>
                </p:nvCxnSpPr>
                <p:spPr>
                  <a:xfrm>
                    <a:off x="1501250" y="3439236"/>
                    <a:ext cx="3739487" cy="1588"/>
                  </a:xfrm>
                  <a:prstGeom prst="line">
                    <a:avLst/>
                  </a:prstGeom>
                  <a:ln w="76200">
                    <a:solidFill>
                      <a:schemeClr val="accent6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" name="Łącznik prosty 3"/>
                  <p:cNvCxnSpPr/>
                  <p:nvPr/>
                </p:nvCxnSpPr>
                <p:spPr>
                  <a:xfrm rot="5400000">
                    <a:off x="2661313" y="1937983"/>
                    <a:ext cx="2169994" cy="2169994"/>
                  </a:xfrm>
                  <a:prstGeom prst="line">
                    <a:avLst/>
                  </a:prstGeom>
                  <a:ln w="762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Łącznik prosty 8"/>
                  <p:cNvCxnSpPr/>
                  <p:nvPr/>
                </p:nvCxnSpPr>
                <p:spPr>
                  <a:xfrm>
                    <a:off x="1078176" y="4067032"/>
                    <a:ext cx="3425588" cy="1588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Łącznik prosty 9"/>
                  <p:cNvCxnSpPr/>
                  <p:nvPr/>
                </p:nvCxnSpPr>
                <p:spPr>
                  <a:xfrm>
                    <a:off x="698311" y="4437796"/>
                    <a:ext cx="3425588" cy="1588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Łącznik prosty 17"/>
                  <p:cNvCxnSpPr/>
                  <p:nvPr/>
                </p:nvCxnSpPr>
                <p:spPr>
                  <a:xfrm rot="5400000">
                    <a:off x="2743201" y="3725838"/>
                    <a:ext cx="177421" cy="177421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Łącznik prosty 20"/>
                  <p:cNvCxnSpPr/>
                  <p:nvPr/>
                </p:nvCxnSpPr>
                <p:spPr>
                  <a:xfrm rot="5400000">
                    <a:off x="2991135" y="3728113"/>
                    <a:ext cx="177421" cy="177421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Łącznik prosty 21"/>
                  <p:cNvCxnSpPr/>
                  <p:nvPr/>
                </p:nvCxnSpPr>
                <p:spPr>
                  <a:xfrm rot="5400000">
                    <a:off x="4521959" y="1956179"/>
                    <a:ext cx="177421" cy="177421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Łącznik prosty 22"/>
                  <p:cNvCxnSpPr/>
                  <p:nvPr/>
                </p:nvCxnSpPr>
                <p:spPr>
                  <a:xfrm rot="5400000">
                    <a:off x="4756246" y="1944806"/>
                    <a:ext cx="177421" cy="177421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Łącznik prosty 30"/>
                  <p:cNvCxnSpPr/>
                  <p:nvPr/>
                </p:nvCxnSpPr>
                <p:spPr>
                  <a:xfrm>
                    <a:off x="5363570" y="3425588"/>
                    <a:ext cx="1433015" cy="1588"/>
                  </a:xfrm>
                  <a:prstGeom prst="line">
                    <a:avLst/>
                  </a:prstGeom>
                  <a:ln w="762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Łącznik prosty 31"/>
                  <p:cNvCxnSpPr/>
                  <p:nvPr/>
                </p:nvCxnSpPr>
                <p:spPr>
                  <a:xfrm rot="5400000">
                    <a:off x="5529619" y="1965277"/>
                    <a:ext cx="2031241" cy="2008496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Łącznik prosty 33"/>
                  <p:cNvCxnSpPr/>
                  <p:nvPr/>
                </p:nvCxnSpPr>
                <p:spPr>
                  <a:xfrm rot="5400000">
                    <a:off x="7237864" y="1969826"/>
                    <a:ext cx="177421" cy="17742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Łącznik prosty 34"/>
                  <p:cNvCxnSpPr/>
                  <p:nvPr/>
                </p:nvCxnSpPr>
                <p:spPr>
                  <a:xfrm rot="5400000">
                    <a:off x="7444854" y="1999396"/>
                    <a:ext cx="177421" cy="17742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Łącznik prosty 35"/>
                  <p:cNvCxnSpPr/>
                  <p:nvPr/>
                </p:nvCxnSpPr>
                <p:spPr>
                  <a:xfrm rot="5400000">
                    <a:off x="5727511" y="3734937"/>
                    <a:ext cx="177421" cy="17742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Łącznik prosty 36"/>
                  <p:cNvCxnSpPr/>
                  <p:nvPr/>
                </p:nvCxnSpPr>
                <p:spPr>
                  <a:xfrm rot="5400000">
                    <a:off x="5497774" y="3723563"/>
                    <a:ext cx="177421" cy="17742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Łącznik prosty 38"/>
                  <p:cNvCxnSpPr/>
                  <p:nvPr/>
                </p:nvCxnSpPr>
                <p:spPr>
                  <a:xfrm rot="5400000">
                    <a:off x="1378423" y="3330054"/>
                    <a:ext cx="232012" cy="232012"/>
                  </a:xfrm>
                  <a:prstGeom prst="line">
                    <a:avLst/>
                  </a:prstGeom>
                  <a:ln w="76200">
                    <a:solidFill>
                      <a:schemeClr val="accent6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Łącznik prosty 44"/>
                  <p:cNvCxnSpPr/>
                  <p:nvPr/>
                </p:nvCxnSpPr>
                <p:spPr>
                  <a:xfrm rot="9360000">
                    <a:off x="5406787" y="2213212"/>
                    <a:ext cx="232012" cy="232012"/>
                  </a:xfrm>
                  <a:prstGeom prst="line">
                    <a:avLst/>
                  </a:prstGeom>
                  <a:ln w="762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Łącznik prosty 45"/>
                  <p:cNvCxnSpPr/>
                  <p:nvPr/>
                </p:nvCxnSpPr>
                <p:spPr>
                  <a:xfrm rot="5400000">
                    <a:off x="6691951" y="3320956"/>
                    <a:ext cx="232012" cy="232012"/>
                  </a:xfrm>
                  <a:prstGeom prst="line">
                    <a:avLst/>
                  </a:prstGeom>
                  <a:ln w="762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Łącznik prosty 46"/>
                  <p:cNvCxnSpPr/>
                  <p:nvPr/>
                </p:nvCxnSpPr>
                <p:spPr>
                  <a:xfrm rot="5400000">
                    <a:off x="5261211" y="3323230"/>
                    <a:ext cx="232012" cy="232012"/>
                  </a:xfrm>
                  <a:prstGeom prst="line">
                    <a:avLst/>
                  </a:prstGeom>
                  <a:ln w="762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Łącznik prosty 47"/>
                  <p:cNvCxnSpPr/>
                  <p:nvPr/>
                </p:nvCxnSpPr>
                <p:spPr>
                  <a:xfrm rot="5400000">
                    <a:off x="5099714" y="3325505"/>
                    <a:ext cx="232012" cy="232012"/>
                  </a:xfrm>
                  <a:prstGeom prst="line">
                    <a:avLst/>
                  </a:prstGeom>
                  <a:ln w="76200">
                    <a:solidFill>
                      <a:schemeClr val="accent6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Łącznik prosty 13"/>
                  <p:cNvCxnSpPr/>
                  <p:nvPr/>
                </p:nvCxnSpPr>
                <p:spPr>
                  <a:xfrm rot="10800000" flipV="1">
                    <a:off x="4121626" y="4067032"/>
                    <a:ext cx="395785" cy="368489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Łącznik prosty 11"/>
                  <p:cNvCxnSpPr/>
                  <p:nvPr/>
                </p:nvCxnSpPr>
                <p:spPr>
                  <a:xfrm rot="5400000">
                    <a:off x="709685" y="4067033"/>
                    <a:ext cx="368489" cy="368489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Łącznik prosty 51"/>
                  <p:cNvCxnSpPr/>
                  <p:nvPr/>
                </p:nvCxnSpPr>
                <p:spPr>
                  <a:xfrm rot="9660000">
                    <a:off x="7715535" y="3198126"/>
                    <a:ext cx="232012" cy="232012"/>
                  </a:xfrm>
                  <a:prstGeom prst="line">
                    <a:avLst/>
                  </a:prstGeom>
                  <a:ln w="76200">
                    <a:solidFill>
                      <a:schemeClr val="accent6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Łącznik prosty 53"/>
                  <p:cNvCxnSpPr/>
                  <p:nvPr/>
                </p:nvCxnSpPr>
                <p:spPr>
                  <a:xfrm rot="7200000">
                    <a:off x="8661779" y="2206389"/>
                    <a:ext cx="232012" cy="232012"/>
                  </a:xfrm>
                  <a:prstGeom prst="line">
                    <a:avLst/>
                  </a:prstGeom>
                  <a:ln w="762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Łącznik prosty 54"/>
                  <p:cNvCxnSpPr/>
                  <p:nvPr/>
                </p:nvCxnSpPr>
                <p:spPr>
                  <a:xfrm rot="7200000">
                    <a:off x="8609459" y="2317845"/>
                    <a:ext cx="232012" cy="232012"/>
                  </a:xfrm>
                  <a:prstGeom prst="line">
                    <a:avLst/>
                  </a:prstGeom>
                  <a:ln w="76200">
                    <a:solidFill>
                      <a:schemeClr val="accent6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Łącznik prosty 56"/>
                  <p:cNvCxnSpPr/>
                  <p:nvPr/>
                </p:nvCxnSpPr>
                <p:spPr>
                  <a:xfrm rot="5400000">
                    <a:off x="7847463" y="2442949"/>
                    <a:ext cx="873457" cy="873457"/>
                  </a:xfrm>
                  <a:prstGeom prst="line">
                    <a:avLst/>
                  </a:prstGeom>
                  <a:ln w="76200">
                    <a:solidFill>
                      <a:schemeClr val="accent6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Łącznik prosty 58"/>
                  <p:cNvCxnSpPr/>
                  <p:nvPr/>
                </p:nvCxnSpPr>
                <p:spPr>
                  <a:xfrm>
                    <a:off x="5691116" y="2429302"/>
                    <a:ext cx="1924335" cy="818866"/>
                  </a:xfrm>
                  <a:prstGeom prst="line">
                    <a:avLst/>
                  </a:prstGeom>
                  <a:ln w="6350">
                    <a:solidFill>
                      <a:schemeClr val="bg1">
                        <a:lumMod val="65000"/>
                      </a:schemeClr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Łącznik prosty 60"/>
                  <p:cNvCxnSpPr/>
                  <p:nvPr/>
                </p:nvCxnSpPr>
                <p:spPr>
                  <a:xfrm rot="10800000" flipV="1">
                    <a:off x="6687404" y="2402004"/>
                    <a:ext cx="1897041" cy="43672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Łącznik prosty 63"/>
                  <p:cNvCxnSpPr/>
                  <p:nvPr/>
                </p:nvCxnSpPr>
                <p:spPr>
                  <a:xfrm>
                    <a:off x="6769290" y="2838734"/>
                    <a:ext cx="1487606" cy="1588"/>
                  </a:xfrm>
                  <a:prstGeom prst="line">
                    <a:avLst/>
                  </a:prstGeom>
                  <a:ln w="6350">
                    <a:solidFill>
                      <a:schemeClr val="bg1">
                        <a:lumMod val="65000"/>
                      </a:schemeClr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Łącznik prosty 65"/>
                  <p:cNvCxnSpPr/>
                  <p:nvPr/>
                </p:nvCxnSpPr>
                <p:spPr>
                  <a:xfrm>
                    <a:off x="7929349" y="2838734"/>
                    <a:ext cx="1473959" cy="1588"/>
                  </a:xfrm>
                  <a:prstGeom prst="line">
                    <a:avLst/>
                  </a:prstGeom>
                  <a:ln w="76200">
                    <a:solidFill>
                      <a:srgbClr val="CDCDC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Łącznik prosty 68"/>
                  <p:cNvCxnSpPr/>
                  <p:nvPr/>
                </p:nvCxnSpPr>
                <p:spPr>
                  <a:xfrm>
                    <a:off x="8802805" y="2922896"/>
                    <a:ext cx="272955" cy="1588"/>
                  </a:xfrm>
                  <a:prstGeom prst="line">
                    <a:avLst/>
                  </a:prstGeom>
                  <a:ln w="28575">
                    <a:solidFill>
                      <a:srgbClr val="CDCDC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Łącznik prosty 69"/>
                  <p:cNvCxnSpPr/>
                  <p:nvPr/>
                </p:nvCxnSpPr>
                <p:spPr>
                  <a:xfrm>
                    <a:off x="8925637" y="2761398"/>
                    <a:ext cx="272955" cy="1588"/>
                  </a:xfrm>
                  <a:prstGeom prst="line">
                    <a:avLst/>
                  </a:prstGeom>
                  <a:ln w="28575">
                    <a:solidFill>
                      <a:srgbClr val="CDCDC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Łącznik prosty 70"/>
                  <p:cNvCxnSpPr/>
                  <p:nvPr/>
                </p:nvCxnSpPr>
                <p:spPr>
                  <a:xfrm>
                    <a:off x="7840640" y="2913798"/>
                    <a:ext cx="272955" cy="1588"/>
                  </a:xfrm>
                  <a:prstGeom prst="line">
                    <a:avLst/>
                  </a:prstGeom>
                  <a:ln w="28575">
                    <a:solidFill>
                      <a:srgbClr val="CDCDC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Łącznik prosty 71"/>
                  <p:cNvCxnSpPr/>
                  <p:nvPr/>
                </p:nvCxnSpPr>
                <p:spPr>
                  <a:xfrm>
                    <a:off x="8006687" y="2752299"/>
                    <a:ext cx="272955" cy="1588"/>
                  </a:xfrm>
                  <a:prstGeom prst="line">
                    <a:avLst/>
                  </a:prstGeom>
                  <a:ln w="28575">
                    <a:solidFill>
                      <a:srgbClr val="CDCDC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Łuk 72"/>
                  <p:cNvSpPr/>
                  <p:nvPr/>
                </p:nvSpPr>
                <p:spPr>
                  <a:xfrm>
                    <a:off x="9212241" y="2497539"/>
                    <a:ext cx="245659" cy="723332"/>
                  </a:xfrm>
                  <a:prstGeom prst="arc">
                    <a:avLst>
                      <a:gd name="adj1" fmla="val 5983878"/>
                      <a:gd name="adj2" fmla="val 19633495"/>
                    </a:avLst>
                  </a:prstGeom>
                  <a:ln w="12700">
                    <a:solidFill>
                      <a:srgbClr val="FF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74" name="Łuk 73"/>
                  <p:cNvSpPr/>
                  <p:nvPr/>
                </p:nvSpPr>
                <p:spPr>
                  <a:xfrm>
                    <a:off x="6209730" y="2811439"/>
                    <a:ext cx="518615" cy="518615"/>
                  </a:xfrm>
                  <a:prstGeom prst="arc">
                    <a:avLst>
                      <a:gd name="adj1" fmla="val 8995878"/>
                      <a:gd name="adj2" fmla="val 1920327"/>
                    </a:avLst>
                  </a:prstGeom>
                  <a:ln w="63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cxnSp>
                <p:nvCxnSpPr>
                  <p:cNvPr id="76" name="Łącznik prosty 75"/>
                  <p:cNvCxnSpPr/>
                  <p:nvPr/>
                </p:nvCxnSpPr>
                <p:spPr>
                  <a:xfrm rot="5400000" flipH="1" flipV="1">
                    <a:off x="4135272" y="2306472"/>
                    <a:ext cx="2210937" cy="1588"/>
                  </a:xfrm>
                  <a:prstGeom prst="line">
                    <a:avLst/>
                  </a:prstGeom>
                  <a:ln w="6350">
                    <a:solidFill>
                      <a:srgbClr val="00B0F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Łącznik prosty ze strzałką 77"/>
                  <p:cNvCxnSpPr/>
                  <p:nvPr/>
                </p:nvCxnSpPr>
                <p:spPr>
                  <a:xfrm rot="10800000">
                    <a:off x="4367284" y="3439236"/>
                    <a:ext cx="873456" cy="1588"/>
                  </a:xfrm>
                  <a:prstGeom prst="straightConnector1">
                    <a:avLst/>
                  </a:prstGeom>
                  <a:ln w="6350">
                    <a:solidFill>
                      <a:srgbClr val="00B0F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Łącznik prosty 78"/>
                  <p:cNvCxnSpPr/>
                  <p:nvPr/>
                </p:nvCxnSpPr>
                <p:spPr>
                  <a:xfrm rot="16200000" flipH="1">
                    <a:off x="3169037" y="5393621"/>
                    <a:ext cx="1935544" cy="3069"/>
                  </a:xfrm>
                  <a:prstGeom prst="line">
                    <a:avLst/>
                  </a:prstGeom>
                  <a:ln w="6350">
                    <a:solidFill>
                      <a:srgbClr val="00B0F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Łącznik prosty 82"/>
                  <p:cNvCxnSpPr/>
                  <p:nvPr/>
                </p:nvCxnSpPr>
                <p:spPr>
                  <a:xfrm rot="5400000">
                    <a:off x="4258102" y="4544704"/>
                    <a:ext cx="2238233" cy="1588"/>
                  </a:xfrm>
                  <a:prstGeom prst="line">
                    <a:avLst/>
                  </a:prstGeom>
                  <a:ln w="76200">
                    <a:solidFill>
                      <a:srgbClr val="00B0F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Łącznik prosty 84"/>
                  <p:cNvCxnSpPr/>
                  <p:nvPr/>
                </p:nvCxnSpPr>
                <p:spPr>
                  <a:xfrm>
                    <a:off x="5377218" y="3425588"/>
                    <a:ext cx="764275" cy="1588"/>
                  </a:xfrm>
                  <a:prstGeom prst="line">
                    <a:avLst/>
                  </a:prstGeom>
                  <a:ln w="76200">
                    <a:solidFill>
                      <a:srgbClr val="00B0F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8" name="pole tekstowe 97"/>
                  <p:cNvSpPr txBox="1"/>
                  <p:nvPr/>
                </p:nvSpPr>
                <p:spPr>
                  <a:xfrm>
                    <a:off x="1733265" y="2837635"/>
                    <a:ext cx="518615" cy="523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80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z</a:t>
                    </a:r>
                    <a:r>
                      <a:rPr lang="pl-PL" sz="2800" baseline="-25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endParaRPr lang="pl-PL" sz="2800" i="1" dirty="0">
                      <a:solidFill>
                        <a:schemeClr val="bg1">
                          <a:lumMod val="6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9" name="pole tekstowe 98"/>
                  <p:cNvSpPr txBox="1"/>
                  <p:nvPr/>
                </p:nvSpPr>
                <p:spPr>
                  <a:xfrm>
                    <a:off x="6496335" y="3425586"/>
                    <a:ext cx="736979" cy="523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800" i="1" dirty="0" smtClean="0">
                        <a:latin typeface="Times New Roman" pitchFamily="18" charset="0"/>
                        <a:cs typeface="Times New Roman" pitchFamily="18" charset="0"/>
                      </a:rPr>
                      <a:t>z</a:t>
                    </a:r>
                    <a:r>
                      <a:rPr lang="pl-PL" sz="2800" baseline="-25000" dirty="0" smtClean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endParaRPr lang="pl-PL" sz="2800" i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0" name="pole tekstowe 99"/>
                  <p:cNvSpPr txBox="1"/>
                  <p:nvPr/>
                </p:nvSpPr>
                <p:spPr>
                  <a:xfrm>
                    <a:off x="5268040" y="2197287"/>
                    <a:ext cx="477668" cy="523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800" i="1" dirty="0" smtClean="0">
                        <a:latin typeface="Times New Roman" pitchFamily="18" charset="0"/>
                        <a:cs typeface="Times New Roman" pitchFamily="18" charset="0"/>
                      </a:rPr>
                      <a:t>z</a:t>
                    </a:r>
                    <a:r>
                      <a:rPr lang="pl-PL" sz="2800" baseline="-25000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lang="pl-PL" sz="2800" i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1" name="pole tekstowe 100"/>
                  <p:cNvSpPr txBox="1"/>
                  <p:nvPr/>
                </p:nvSpPr>
                <p:spPr>
                  <a:xfrm>
                    <a:off x="7683692" y="3220872"/>
                    <a:ext cx="559558" cy="523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80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z</a:t>
                    </a:r>
                    <a:r>
                      <a:rPr lang="pl-PL" sz="2800" baseline="-25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lang="pl-PL" sz="2800" i="1" dirty="0">
                      <a:solidFill>
                        <a:schemeClr val="bg1">
                          <a:lumMod val="6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2" name="pole tekstowe 101"/>
                  <p:cNvSpPr txBox="1"/>
                  <p:nvPr/>
                </p:nvSpPr>
                <p:spPr>
                  <a:xfrm>
                    <a:off x="9416953" y="2347411"/>
                    <a:ext cx="627797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40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r>
                      <a:rPr lang="pl-PL" sz="2400" baseline="-25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lang="pl-PL" sz="2400" i="1" dirty="0">
                      <a:solidFill>
                        <a:schemeClr val="bg1">
                          <a:lumMod val="6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3" name="pole tekstowe 102"/>
                  <p:cNvSpPr txBox="1"/>
                  <p:nvPr/>
                </p:nvSpPr>
                <p:spPr>
                  <a:xfrm>
                    <a:off x="4667534" y="982638"/>
                    <a:ext cx="832513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40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P</a:t>
                    </a:r>
                    <a:r>
                      <a:rPr lang="pl-PL" sz="140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w</a:t>
                    </a:r>
                    <a:r>
                      <a:rPr lang="pl-PL" sz="14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endParaRPr lang="pl-PL" sz="2400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4" name="pole tekstowe 103"/>
                  <p:cNvSpPr txBox="1"/>
                  <p:nvPr/>
                </p:nvSpPr>
                <p:spPr>
                  <a:xfrm>
                    <a:off x="4490113" y="2920620"/>
                    <a:ext cx="600502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40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P</a:t>
                    </a:r>
                    <a:r>
                      <a:rPr lang="pl-PL" sz="2200" i="1" baseline="-250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r>
                      <a:rPr lang="pl-PL" sz="2200" baseline="-250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endParaRPr lang="pl-PL" sz="2200" baseline="-25000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5" name="pole tekstowe 104"/>
                  <p:cNvSpPr txBox="1"/>
                  <p:nvPr/>
                </p:nvSpPr>
                <p:spPr>
                  <a:xfrm>
                    <a:off x="5404514" y="5186150"/>
                    <a:ext cx="655092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400" b="1" i="1" dirty="0" smtClean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P</a:t>
                    </a:r>
                    <a:r>
                      <a:rPr lang="pl-PL" sz="2200" b="1" i="1" baseline="-25000" dirty="0" smtClean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w</a:t>
                    </a:r>
                    <a:r>
                      <a:rPr lang="pl-PL" sz="2200" b="1" baseline="-25000" dirty="0" smtClean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endParaRPr lang="pl-PL" sz="2200" b="1" baseline="-25000" dirty="0">
                      <a:solidFill>
                        <a:srgbClr val="00B0F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6" name="pole tekstowe 105"/>
                  <p:cNvSpPr txBox="1"/>
                  <p:nvPr/>
                </p:nvSpPr>
                <p:spPr>
                  <a:xfrm>
                    <a:off x="4127008" y="5868537"/>
                    <a:ext cx="64144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400" i="1" dirty="0" smtClean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Q</a:t>
                    </a:r>
                    <a:endParaRPr lang="pl-PL" sz="2400" i="1" dirty="0">
                      <a:ln>
                        <a:solidFill>
                          <a:srgbClr val="0070C0"/>
                        </a:solidFill>
                      </a:ln>
                      <a:solidFill>
                        <a:srgbClr val="00B0F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7" name="pole tekstowe 106"/>
                  <p:cNvSpPr txBox="1"/>
                  <p:nvPr/>
                </p:nvSpPr>
                <p:spPr>
                  <a:xfrm>
                    <a:off x="1241947" y="914400"/>
                    <a:ext cx="253848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400" dirty="0" smtClean="0">
                        <a:latin typeface="Times New Roman" pitchFamily="18" charset="0"/>
                        <a:cs typeface="Times New Roman" pitchFamily="18" charset="0"/>
                      </a:rPr>
                      <a:t>      Siły czynne</a:t>
                    </a:r>
                    <a:endParaRPr lang="pl-PL" sz="24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8" name="Łuk 107"/>
                  <p:cNvSpPr/>
                  <p:nvPr/>
                </p:nvSpPr>
                <p:spPr>
                  <a:xfrm>
                    <a:off x="3643952" y="2470244"/>
                    <a:ext cx="682388" cy="682388"/>
                  </a:xfrm>
                  <a:prstGeom prst="arc">
                    <a:avLst>
                      <a:gd name="adj1" fmla="val 10803796"/>
                      <a:gd name="adj2" fmla="val 1784692"/>
                    </a:avLst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109" name="pole tekstowe 108"/>
                  <p:cNvSpPr txBox="1"/>
                  <p:nvPr/>
                </p:nvSpPr>
                <p:spPr>
                  <a:xfrm>
                    <a:off x="3657601" y="2033516"/>
                    <a:ext cx="504967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40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r>
                      <a:rPr lang="pl-PL" sz="2400" baseline="-25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endParaRPr lang="pl-PL" sz="2400" i="1" dirty="0">
                      <a:solidFill>
                        <a:schemeClr val="bg1">
                          <a:lumMod val="6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111" name="Łącznik prosty 110"/>
                  <p:cNvCxnSpPr/>
                  <p:nvPr/>
                </p:nvCxnSpPr>
                <p:spPr>
                  <a:xfrm rot="5400000">
                    <a:off x="2251880" y="4067033"/>
                    <a:ext cx="450376" cy="450376"/>
                  </a:xfrm>
                  <a:prstGeom prst="line">
                    <a:avLst/>
                  </a:prstGeom>
                  <a:ln w="6350">
                    <a:solidFill>
                      <a:schemeClr val="bg1">
                        <a:lumMod val="75000"/>
                      </a:schemeClr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2" name="pole tekstowe 111"/>
                  <p:cNvSpPr txBox="1"/>
                  <p:nvPr/>
                </p:nvSpPr>
                <p:spPr>
                  <a:xfrm>
                    <a:off x="1317494" y="4012441"/>
                    <a:ext cx="1637732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scene3d>
                    <a:camera prst="orthographicFront">
                      <a:rot lat="2400000" lon="0" rev="0"/>
                    </a:camera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40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bęben</a:t>
                    </a:r>
                    <a:endParaRPr lang="pl-PL" sz="2400" i="1" dirty="0">
                      <a:solidFill>
                        <a:schemeClr val="bg1">
                          <a:lumMod val="6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3" name="pole tekstowe 112"/>
                  <p:cNvSpPr txBox="1"/>
                  <p:nvPr/>
                </p:nvSpPr>
                <p:spPr>
                  <a:xfrm>
                    <a:off x="6956517" y="1719617"/>
                    <a:ext cx="61415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400" b="1" i="1" dirty="0" smtClean="0"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  <a:endParaRPr lang="pl-PL" sz="2400" b="1" i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4" name="pole tekstowe 113"/>
                  <p:cNvSpPr txBox="1"/>
                  <p:nvPr/>
                </p:nvSpPr>
                <p:spPr>
                  <a:xfrm>
                    <a:off x="5650172" y="3821370"/>
                    <a:ext cx="586854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400" i="1" dirty="0" smtClean="0">
                        <a:latin typeface="Times New Roman" pitchFamily="18" charset="0"/>
                        <a:cs typeface="Times New Roman" pitchFamily="18" charset="0"/>
                      </a:rPr>
                      <a:t>B</a:t>
                    </a:r>
                    <a:endParaRPr lang="pl-PL" sz="2400" i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62" name="pole tekstowe 61"/>
                <p:cNvSpPr txBox="1"/>
                <p:nvPr/>
              </p:nvSpPr>
              <p:spPr>
                <a:xfrm>
                  <a:off x="7342496" y="0"/>
                  <a:ext cx="232012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800" u="sng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Rozwiązanie</a:t>
                  </a:r>
                  <a:endParaRPr lang="pl-PL" sz="2800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68" name="Łącznik prosty 67"/>
                <p:cNvCxnSpPr/>
                <p:nvPr/>
              </p:nvCxnSpPr>
              <p:spPr>
                <a:xfrm rot="5400000" flipH="1" flipV="1">
                  <a:off x="8229600" y="750627"/>
                  <a:ext cx="655093" cy="655093"/>
                </a:xfrm>
                <a:prstGeom prst="line">
                  <a:avLst/>
                </a:prstGeom>
                <a:ln w="76200">
                  <a:solidFill>
                    <a:srgbClr val="00B0F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Łącznik prosty 76"/>
                <p:cNvCxnSpPr/>
                <p:nvPr/>
              </p:nvCxnSpPr>
              <p:spPr>
                <a:xfrm rot="10800000" flipV="1">
                  <a:off x="7629099" y="1405717"/>
                  <a:ext cx="614150" cy="2"/>
                </a:xfrm>
                <a:prstGeom prst="line">
                  <a:avLst/>
                </a:prstGeom>
                <a:ln w="76200">
                  <a:solidFill>
                    <a:srgbClr val="00B0F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pole tekstowe 79"/>
                <p:cNvSpPr txBox="1"/>
                <p:nvPr/>
              </p:nvSpPr>
              <p:spPr>
                <a:xfrm>
                  <a:off x="5054289" y="1993342"/>
                  <a:ext cx="655093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400" b="1" i="1" dirty="0" smtClean="0">
                      <a:solidFill>
                        <a:srgbClr val="00B0F0"/>
                      </a:solidFill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lang="pl-PL" sz="2200" b="1" i="1" baseline="-25000" dirty="0" smtClean="0">
                      <a:solidFill>
                        <a:srgbClr val="00B0F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pl-PL" sz="2200" b="1" baseline="-25000" dirty="0" smtClean="0">
                      <a:solidFill>
                        <a:srgbClr val="00B0F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pl-PL" sz="2200" b="1" baseline="-25000" dirty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1" name="pole tekstowe 80"/>
                <p:cNvSpPr txBox="1"/>
                <p:nvPr/>
              </p:nvSpPr>
              <p:spPr>
                <a:xfrm>
                  <a:off x="8202304" y="2852381"/>
                  <a:ext cx="736979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400" b="1" i="1" dirty="0" smtClean="0">
                      <a:solidFill>
                        <a:srgbClr val="00B0F0"/>
                      </a:solidFill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lang="pl-PL" sz="2200" b="1" i="1" baseline="-25000" dirty="0" smtClean="0">
                      <a:solidFill>
                        <a:srgbClr val="00B0F0"/>
                      </a:solidFill>
                      <a:latin typeface="Times New Roman" pitchFamily="18" charset="0"/>
                      <a:cs typeface="Times New Roman" pitchFamily="18" charset="0"/>
                    </a:rPr>
                    <a:t>w</a:t>
                  </a:r>
                  <a:r>
                    <a:rPr lang="pl-PL" sz="2200" b="1" baseline="-25000" dirty="0" smtClean="0">
                      <a:solidFill>
                        <a:srgbClr val="00B0F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pl-PL" sz="2200" b="1" baseline="-25000" dirty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" name="pole tekstowe 81"/>
                <p:cNvSpPr txBox="1"/>
                <p:nvPr/>
              </p:nvSpPr>
              <p:spPr>
                <a:xfrm>
                  <a:off x="7779228" y="928049"/>
                  <a:ext cx="723332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400" b="1" i="1" dirty="0" smtClean="0">
                      <a:solidFill>
                        <a:srgbClr val="00B0F0"/>
                      </a:solidFill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lang="pl-PL" sz="2200" b="1" i="1" baseline="-25000" dirty="0" smtClean="0">
                      <a:solidFill>
                        <a:srgbClr val="00B0F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pl-PL" sz="2200" b="1" baseline="-25000" dirty="0" smtClean="0">
                      <a:solidFill>
                        <a:srgbClr val="00B0F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pl-PL" sz="2200" b="1" baseline="-25000" dirty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6" name="pole tekstowe 85"/>
                <p:cNvSpPr txBox="1"/>
                <p:nvPr/>
              </p:nvSpPr>
              <p:spPr>
                <a:xfrm>
                  <a:off x="8106770" y="545911"/>
                  <a:ext cx="777923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400" b="1" i="1" dirty="0" smtClean="0">
                      <a:solidFill>
                        <a:srgbClr val="00B0F0"/>
                      </a:solidFill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lang="pl-PL" sz="2200" b="1" i="1" baseline="-25000" dirty="0" smtClean="0">
                      <a:solidFill>
                        <a:srgbClr val="00B0F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pl-PL" sz="2200" b="1" baseline="-25000" dirty="0" smtClean="0">
                      <a:solidFill>
                        <a:srgbClr val="00B0F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pl-PL" sz="2200" b="1" baseline="-25000" dirty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65" name="Łącznik prosty ze strzałką 64"/>
                <p:cNvCxnSpPr/>
                <p:nvPr/>
              </p:nvCxnSpPr>
              <p:spPr>
                <a:xfrm rot="5400000">
                  <a:off x="7410734" y="2238233"/>
                  <a:ext cx="1637732" cy="1588"/>
                </a:xfrm>
                <a:prstGeom prst="straightConnector1">
                  <a:avLst/>
                </a:prstGeom>
                <a:ln w="76200">
                  <a:solidFill>
                    <a:srgbClr val="00B0F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" name="Elipsa 74"/>
              <p:cNvSpPr/>
              <p:nvPr/>
            </p:nvSpPr>
            <p:spPr>
              <a:xfrm>
                <a:off x="0" y="0"/>
                <a:ext cx="450376" cy="450376"/>
              </a:xfrm>
              <a:prstGeom prst="ellipse">
                <a:avLst/>
              </a:prstGeom>
              <a:solidFill>
                <a:srgbClr val="FFF7C9"/>
              </a:solidFill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8" name="pole tekstowe 87"/>
              <p:cNvSpPr txBox="1"/>
              <p:nvPr/>
            </p:nvSpPr>
            <p:spPr>
              <a:xfrm>
                <a:off x="68237" y="0"/>
                <a:ext cx="34119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dirty="0" smtClean="0"/>
                  <a:t>4</a:t>
                </a:r>
                <a:endParaRPr lang="pl-PL" sz="2400" dirty="0"/>
              </a:p>
            </p:txBody>
          </p:sp>
        </p:grpSp>
        <p:cxnSp>
          <p:nvCxnSpPr>
            <p:cNvPr id="92" name="Łącznik prosty 91"/>
            <p:cNvCxnSpPr/>
            <p:nvPr/>
          </p:nvCxnSpPr>
          <p:spPr>
            <a:xfrm>
              <a:off x="4394579" y="1501254"/>
              <a:ext cx="1009934" cy="436728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Symbol zastępczy numeru slajdu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99A-D339-48AC-B704-324513793AF1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upa 91"/>
          <p:cNvGrpSpPr/>
          <p:nvPr/>
        </p:nvGrpSpPr>
        <p:grpSpPr>
          <a:xfrm>
            <a:off x="-149425" y="244200"/>
            <a:ext cx="9346441" cy="5813948"/>
            <a:chOff x="-570931" y="-365420"/>
            <a:chExt cx="9346441" cy="5813948"/>
          </a:xfrm>
        </p:grpSpPr>
        <p:grpSp>
          <p:nvGrpSpPr>
            <p:cNvPr id="3" name="Grupa 86"/>
            <p:cNvGrpSpPr/>
            <p:nvPr/>
          </p:nvGrpSpPr>
          <p:grpSpPr>
            <a:xfrm>
              <a:off x="-570931" y="0"/>
              <a:ext cx="9346441" cy="5448528"/>
              <a:chOff x="125105" y="0"/>
              <a:chExt cx="9346441" cy="5448528"/>
            </a:xfrm>
          </p:grpSpPr>
          <p:grpSp>
            <p:nvGrpSpPr>
              <p:cNvPr id="7" name="Grupa 114"/>
              <p:cNvGrpSpPr/>
              <p:nvPr/>
            </p:nvGrpSpPr>
            <p:grpSpPr>
              <a:xfrm>
                <a:off x="125105" y="0"/>
                <a:ext cx="9346441" cy="5448528"/>
                <a:chOff x="698311" y="914400"/>
                <a:chExt cx="9346441" cy="5448528"/>
              </a:xfrm>
            </p:grpSpPr>
            <p:cxnSp>
              <p:nvCxnSpPr>
                <p:cNvPr id="15" name="Łącznik prosty 14"/>
                <p:cNvCxnSpPr/>
                <p:nvPr/>
              </p:nvCxnSpPr>
              <p:spPr>
                <a:xfrm>
                  <a:off x="5513695" y="2320120"/>
                  <a:ext cx="3302758" cy="1588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Łącznik prosty 15"/>
                <p:cNvCxnSpPr/>
                <p:nvPr/>
              </p:nvCxnSpPr>
              <p:spPr>
                <a:xfrm>
                  <a:off x="1501250" y="3439236"/>
                  <a:ext cx="3739487" cy="1588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Łącznik prosty 16"/>
                <p:cNvCxnSpPr/>
                <p:nvPr/>
              </p:nvCxnSpPr>
              <p:spPr>
                <a:xfrm rot="5400000">
                  <a:off x="2661313" y="1937983"/>
                  <a:ext cx="2169994" cy="2169994"/>
                </a:xfrm>
                <a:prstGeom prst="line">
                  <a:avLst/>
                </a:prstGeom>
                <a:ln w="762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Łącznik prosty 17"/>
                <p:cNvCxnSpPr/>
                <p:nvPr/>
              </p:nvCxnSpPr>
              <p:spPr>
                <a:xfrm>
                  <a:off x="1078176" y="4067032"/>
                  <a:ext cx="3425588" cy="1588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Łącznik prosty 18"/>
                <p:cNvCxnSpPr/>
                <p:nvPr/>
              </p:nvCxnSpPr>
              <p:spPr>
                <a:xfrm>
                  <a:off x="698311" y="4437796"/>
                  <a:ext cx="3425588" cy="1588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Łącznik prosty 20"/>
                <p:cNvCxnSpPr/>
                <p:nvPr/>
              </p:nvCxnSpPr>
              <p:spPr>
                <a:xfrm rot="5400000">
                  <a:off x="2743201" y="3725838"/>
                  <a:ext cx="177421" cy="177421"/>
                </a:xfrm>
                <a:prstGeom prst="line">
                  <a:avLst/>
                </a:prstGeom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Łącznik prosty 21"/>
                <p:cNvCxnSpPr/>
                <p:nvPr/>
              </p:nvCxnSpPr>
              <p:spPr>
                <a:xfrm rot="5400000">
                  <a:off x="2991135" y="3728113"/>
                  <a:ext cx="177421" cy="177421"/>
                </a:xfrm>
                <a:prstGeom prst="line">
                  <a:avLst/>
                </a:prstGeom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Łącznik prosty 22"/>
                <p:cNvCxnSpPr/>
                <p:nvPr/>
              </p:nvCxnSpPr>
              <p:spPr>
                <a:xfrm rot="5400000">
                  <a:off x="4521959" y="1956179"/>
                  <a:ext cx="177421" cy="177421"/>
                </a:xfrm>
                <a:prstGeom prst="line">
                  <a:avLst/>
                </a:prstGeom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Łącznik prosty 23"/>
                <p:cNvCxnSpPr/>
                <p:nvPr/>
              </p:nvCxnSpPr>
              <p:spPr>
                <a:xfrm rot="5400000">
                  <a:off x="4756246" y="1944806"/>
                  <a:ext cx="177421" cy="177421"/>
                </a:xfrm>
                <a:prstGeom prst="line">
                  <a:avLst/>
                </a:prstGeom>
                <a:ln w="285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Łącznik prosty 24"/>
                <p:cNvCxnSpPr/>
                <p:nvPr/>
              </p:nvCxnSpPr>
              <p:spPr>
                <a:xfrm>
                  <a:off x="5363570" y="3425588"/>
                  <a:ext cx="1433015" cy="1588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Łącznik prosty 25"/>
                <p:cNvCxnSpPr/>
                <p:nvPr/>
              </p:nvCxnSpPr>
              <p:spPr>
                <a:xfrm rot="5400000">
                  <a:off x="5529619" y="1965277"/>
                  <a:ext cx="2031241" cy="2008496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Łącznik prosty 26"/>
                <p:cNvCxnSpPr/>
                <p:nvPr/>
              </p:nvCxnSpPr>
              <p:spPr>
                <a:xfrm rot="5400000">
                  <a:off x="7237864" y="1969826"/>
                  <a:ext cx="177421" cy="17742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Łącznik prosty 27"/>
                <p:cNvCxnSpPr/>
                <p:nvPr/>
              </p:nvCxnSpPr>
              <p:spPr>
                <a:xfrm rot="5400000">
                  <a:off x="7444854" y="1999396"/>
                  <a:ext cx="177421" cy="17742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Łącznik prosty 28"/>
                <p:cNvCxnSpPr/>
                <p:nvPr/>
              </p:nvCxnSpPr>
              <p:spPr>
                <a:xfrm rot="5400000">
                  <a:off x="5727511" y="3734937"/>
                  <a:ext cx="177421" cy="17742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Łącznik prosty 29"/>
                <p:cNvCxnSpPr/>
                <p:nvPr/>
              </p:nvCxnSpPr>
              <p:spPr>
                <a:xfrm rot="5400000">
                  <a:off x="5497774" y="3723563"/>
                  <a:ext cx="177421" cy="17742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Łącznik prosty 30"/>
                <p:cNvCxnSpPr/>
                <p:nvPr/>
              </p:nvCxnSpPr>
              <p:spPr>
                <a:xfrm rot="5400000">
                  <a:off x="1378423" y="3330054"/>
                  <a:ext cx="232012" cy="23201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Łącznik prosty 31"/>
                <p:cNvCxnSpPr/>
                <p:nvPr/>
              </p:nvCxnSpPr>
              <p:spPr>
                <a:xfrm rot="9360000">
                  <a:off x="5406787" y="2213212"/>
                  <a:ext cx="232012" cy="23201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Łącznik prosty 32"/>
                <p:cNvCxnSpPr/>
                <p:nvPr/>
              </p:nvCxnSpPr>
              <p:spPr>
                <a:xfrm rot="5400000">
                  <a:off x="6691951" y="3320956"/>
                  <a:ext cx="232012" cy="23201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Łącznik prosty 33"/>
                <p:cNvCxnSpPr/>
                <p:nvPr/>
              </p:nvCxnSpPr>
              <p:spPr>
                <a:xfrm rot="5400000">
                  <a:off x="5261211" y="3323230"/>
                  <a:ext cx="232012" cy="23201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Łącznik prosty 34"/>
                <p:cNvCxnSpPr/>
                <p:nvPr/>
              </p:nvCxnSpPr>
              <p:spPr>
                <a:xfrm rot="5400000">
                  <a:off x="5099714" y="3325505"/>
                  <a:ext cx="232012" cy="23201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Łącznik prosty 35"/>
                <p:cNvCxnSpPr/>
                <p:nvPr/>
              </p:nvCxnSpPr>
              <p:spPr>
                <a:xfrm rot="10800000" flipV="1">
                  <a:off x="4121626" y="4067032"/>
                  <a:ext cx="395785" cy="368489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Łącznik prosty 36"/>
                <p:cNvCxnSpPr/>
                <p:nvPr/>
              </p:nvCxnSpPr>
              <p:spPr>
                <a:xfrm rot="5400000">
                  <a:off x="709685" y="4067033"/>
                  <a:ext cx="368489" cy="368489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Łącznik prosty 37"/>
                <p:cNvCxnSpPr/>
                <p:nvPr/>
              </p:nvCxnSpPr>
              <p:spPr>
                <a:xfrm rot="9660000">
                  <a:off x="7715535" y="3198126"/>
                  <a:ext cx="232012" cy="23201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Łącznik prosty 38"/>
                <p:cNvCxnSpPr/>
                <p:nvPr/>
              </p:nvCxnSpPr>
              <p:spPr>
                <a:xfrm rot="7200000">
                  <a:off x="8661779" y="2206389"/>
                  <a:ext cx="232012" cy="23201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Łącznik prosty 39"/>
                <p:cNvCxnSpPr/>
                <p:nvPr/>
              </p:nvCxnSpPr>
              <p:spPr>
                <a:xfrm rot="7200000">
                  <a:off x="8609459" y="2317845"/>
                  <a:ext cx="232012" cy="232012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Łącznik prosty 40"/>
                <p:cNvCxnSpPr/>
                <p:nvPr/>
              </p:nvCxnSpPr>
              <p:spPr>
                <a:xfrm rot="5400000">
                  <a:off x="7847463" y="2442949"/>
                  <a:ext cx="873457" cy="873457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Łącznik prosty 41"/>
                <p:cNvCxnSpPr/>
                <p:nvPr/>
              </p:nvCxnSpPr>
              <p:spPr>
                <a:xfrm>
                  <a:off x="5691116" y="2429302"/>
                  <a:ext cx="1924335" cy="818866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Łącznik prosty 42"/>
                <p:cNvCxnSpPr/>
                <p:nvPr/>
              </p:nvCxnSpPr>
              <p:spPr>
                <a:xfrm rot="10800000" flipV="1">
                  <a:off x="6687404" y="2402004"/>
                  <a:ext cx="1897041" cy="43672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Łącznik prosty 43"/>
                <p:cNvCxnSpPr/>
                <p:nvPr/>
              </p:nvCxnSpPr>
              <p:spPr>
                <a:xfrm>
                  <a:off x="6769290" y="2838734"/>
                  <a:ext cx="1487606" cy="1588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Łącznik prosty 44"/>
                <p:cNvCxnSpPr/>
                <p:nvPr/>
              </p:nvCxnSpPr>
              <p:spPr>
                <a:xfrm>
                  <a:off x="7929349" y="2825855"/>
                  <a:ext cx="1419368" cy="13648"/>
                </a:xfrm>
                <a:prstGeom prst="line">
                  <a:avLst/>
                </a:prstGeom>
                <a:ln w="762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Łącznik prosty 45"/>
                <p:cNvCxnSpPr/>
                <p:nvPr/>
              </p:nvCxnSpPr>
              <p:spPr>
                <a:xfrm>
                  <a:off x="8802805" y="2922896"/>
                  <a:ext cx="272955" cy="1588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Łącznik prosty 46"/>
                <p:cNvCxnSpPr/>
                <p:nvPr/>
              </p:nvCxnSpPr>
              <p:spPr>
                <a:xfrm>
                  <a:off x="8925637" y="2761398"/>
                  <a:ext cx="272955" cy="1588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Łącznik prosty 47"/>
                <p:cNvCxnSpPr/>
                <p:nvPr/>
              </p:nvCxnSpPr>
              <p:spPr>
                <a:xfrm>
                  <a:off x="7840640" y="2913798"/>
                  <a:ext cx="272955" cy="1588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Łącznik prosty 48"/>
                <p:cNvCxnSpPr/>
                <p:nvPr/>
              </p:nvCxnSpPr>
              <p:spPr>
                <a:xfrm>
                  <a:off x="8006687" y="2752299"/>
                  <a:ext cx="272955" cy="1588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Łuk 49"/>
                <p:cNvSpPr/>
                <p:nvPr/>
              </p:nvSpPr>
              <p:spPr>
                <a:xfrm>
                  <a:off x="9212239" y="2497539"/>
                  <a:ext cx="245659" cy="723332"/>
                </a:xfrm>
                <a:prstGeom prst="arc">
                  <a:avLst>
                    <a:gd name="adj1" fmla="val 5983878"/>
                    <a:gd name="adj2" fmla="val 19633495"/>
                  </a:avLst>
                </a:prstGeom>
                <a:ln w="12700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51" name="Łuk 50"/>
                <p:cNvSpPr/>
                <p:nvPr/>
              </p:nvSpPr>
              <p:spPr>
                <a:xfrm>
                  <a:off x="6209731" y="2811439"/>
                  <a:ext cx="518615" cy="518615"/>
                </a:xfrm>
                <a:prstGeom prst="arc">
                  <a:avLst>
                    <a:gd name="adj1" fmla="val 8995878"/>
                    <a:gd name="adj2" fmla="val 1920327"/>
                  </a:avLst>
                </a:prstGeom>
                <a:ln w="63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cxnSp>
              <p:nvCxnSpPr>
                <p:cNvPr id="52" name="Łącznik prosty 51"/>
                <p:cNvCxnSpPr/>
                <p:nvPr/>
              </p:nvCxnSpPr>
              <p:spPr>
                <a:xfrm rot="5400000" flipH="1" flipV="1">
                  <a:off x="4135272" y="2306472"/>
                  <a:ext cx="2210937" cy="1588"/>
                </a:xfrm>
                <a:prstGeom prst="line">
                  <a:avLst/>
                </a:prstGeom>
                <a:ln w="6350">
                  <a:solidFill>
                    <a:srgbClr val="00B0F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Łącznik prosty ze strzałką 52"/>
                <p:cNvCxnSpPr/>
                <p:nvPr/>
              </p:nvCxnSpPr>
              <p:spPr>
                <a:xfrm rot="10800000">
                  <a:off x="4367284" y="3439236"/>
                  <a:ext cx="873456" cy="1588"/>
                </a:xfrm>
                <a:prstGeom prst="straightConnector1">
                  <a:avLst/>
                </a:prstGeom>
                <a:ln w="6350">
                  <a:solidFill>
                    <a:srgbClr val="00B0F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Łącznik prosty 53"/>
                <p:cNvCxnSpPr/>
                <p:nvPr/>
              </p:nvCxnSpPr>
              <p:spPr>
                <a:xfrm rot="16200000" flipH="1">
                  <a:off x="3169037" y="5393621"/>
                  <a:ext cx="1935544" cy="3069"/>
                </a:xfrm>
                <a:prstGeom prst="line">
                  <a:avLst/>
                </a:prstGeom>
                <a:ln w="6350">
                  <a:solidFill>
                    <a:srgbClr val="00B0F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Łącznik prosty 54"/>
                <p:cNvCxnSpPr/>
                <p:nvPr/>
              </p:nvCxnSpPr>
              <p:spPr>
                <a:xfrm rot="5400000">
                  <a:off x="4258102" y="4544704"/>
                  <a:ext cx="2238233" cy="1588"/>
                </a:xfrm>
                <a:prstGeom prst="line">
                  <a:avLst/>
                </a:prstGeom>
                <a:ln w="76200">
                  <a:solidFill>
                    <a:srgbClr val="00B0F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Łącznik prosty 55"/>
                <p:cNvCxnSpPr/>
                <p:nvPr/>
              </p:nvCxnSpPr>
              <p:spPr>
                <a:xfrm>
                  <a:off x="5377218" y="3425588"/>
                  <a:ext cx="764275" cy="1588"/>
                </a:xfrm>
                <a:prstGeom prst="line">
                  <a:avLst/>
                </a:prstGeom>
                <a:ln w="76200">
                  <a:solidFill>
                    <a:srgbClr val="00B0F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pole tekstowe 56"/>
                <p:cNvSpPr txBox="1"/>
                <p:nvPr/>
              </p:nvSpPr>
              <p:spPr>
                <a:xfrm>
                  <a:off x="1733265" y="2949368"/>
                  <a:ext cx="51861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400" i="1" dirty="0" smtClean="0">
                      <a:solidFill>
                        <a:schemeClr val="bg1">
                          <a:lumMod val="6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r>
                    <a:rPr lang="pl-PL" sz="2400" baseline="-25000" dirty="0" smtClean="0">
                      <a:solidFill>
                        <a:schemeClr val="bg1">
                          <a:lumMod val="6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lang="pl-PL" sz="2400" dirty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8" name="pole tekstowe 57"/>
                <p:cNvSpPr txBox="1"/>
                <p:nvPr/>
              </p:nvSpPr>
              <p:spPr>
                <a:xfrm>
                  <a:off x="6496335" y="3425586"/>
                  <a:ext cx="736979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400" i="1" dirty="0" smtClean="0"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r>
                    <a:rPr lang="pl-PL" sz="2400" baseline="-25000" dirty="0" smtClean="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pl-PL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9" name="pole tekstowe 58"/>
                <p:cNvSpPr txBox="1"/>
                <p:nvPr/>
              </p:nvSpPr>
              <p:spPr>
                <a:xfrm>
                  <a:off x="5268037" y="2197288"/>
                  <a:ext cx="51861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400" i="1" dirty="0" smtClean="0"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r>
                    <a:rPr lang="pl-PL" sz="2400" baseline="-25000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pl-PL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0" name="pole tekstowe 59"/>
                <p:cNvSpPr txBox="1"/>
                <p:nvPr/>
              </p:nvSpPr>
              <p:spPr>
                <a:xfrm>
                  <a:off x="7683686" y="3220870"/>
                  <a:ext cx="559558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400" i="1" dirty="0" smtClean="0">
                      <a:solidFill>
                        <a:schemeClr val="bg1">
                          <a:lumMod val="6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r>
                    <a:rPr lang="pl-PL" sz="2400" baseline="-25000" dirty="0" smtClean="0">
                      <a:solidFill>
                        <a:schemeClr val="bg1">
                          <a:lumMod val="6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pl-PL" sz="2400" dirty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" name="pole tekstowe 60"/>
                <p:cNvSpPr txBox="1"/>
                <p:nvPr/>
              </p:nvSpPr>
              <p:spPr>
                <a:xfrm>
                  <a:off x="9416955" y="2347415"/>
                  <a:ext cx="627797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400" i="1" dirty="0" smtClean="0">
                      <a:solidFill>
                        <a:schemeClr val="bg1">
                          <a:lumMod val="6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lang="pl-PL" sz="2400" baseline="-25000" dirty="0" smtClean="0">
                      <a:solidFill>
                        <a:schemeClr val="bg1">
                          <a:lumMod val="6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pl-PL" sz="2400" dirty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" name="pole tekstowe 61"/>
                <p:cNvSpPr txBox="1"/>
                <p:nvPr/>
              </p:nvSpPr>
              <p:spPr>
                <a:xfrm>
                  <a:off x="4667534" y="982638"/>
                  <a:ext cx="832513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400" i="1" dirty="0" smtClean="0">
                      <a:solidFill>
                        <a:srgbClr val="00B0F0"/>
                      </a:solidFill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lang="pl-PL" sz="2400" i="1" baseline="-25000" dirty="0" smtClean="0">
                      <a:solidFill>
                        <a:srgbClr val="00B0F0"/>
                      </a:solidFill>
                      <a:latin typeface="Times New Roman" pitchFamily="18" charset="0"/>
                      <a:cs typeface="Times New Roman" pitchFamily="18" charset="0"/>
                    </a:rPr>
                    <a:t>w</a:t>
                  </a:r>
                  <a:r>
                    <a:rPr lang="pl-PL" sz="2400" baseline="-25000" dirty="0" smtClean="0">
                      <a:solidFill>
                        <a:srgbClr val="00B0F0"/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lang="pl-PL" sz="2400" dirty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3" name="pole tekstowe 62"/>
                <p:cNvSpPr txBox="1"/>
                <p:nvPr/>
              </p:nvSpPr>
              <p:spPr>
                <a:xfrm>
                  <a:off x="4490113" y="2920620"/>
                  <a:ext cx="600502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400" i="1" dirty="0" smtClean="0">
                      <a:solidFill>
                        <a:srgbClr val="00B0F0"/>
                      </a:solidFill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lang="pl-PL" sz="2400" i="1" baseline="-25000" dirty="0" smtClean="0">
                      <a:solidFill>
                        <a:srgbClr val="00B0F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pl-PL" sz="2400" baseline="-25000" dirty="0" smtClean="0">
                      <a:solidFill>
                        <a:srgbClr val="00B0F0"/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lang="pl-PL" sz="2400" dirty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pole tekstowe 63"/>
                <p:cNvSpPr txBox="1"/>
                <p:nvPr/>
              </p:nvSpPr>
              <p:spPr>
                <a:xfrm>
                  <a:off x="5404514" y="5186150"/>
                  <a:ext cx="655092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400" b="1" i="1" dirty="0" smtClean="0">
                      <a:solidFill>
                        <a:srgbClr val="00B0F0"/>
                      </a:solidFill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lang="pl-PL" sz="2400" b="1" i="1" baseline="-25000" dirty="0" smtClean="0">
                      <a:solidFill>
                        <a:srgbClr val="00B0F0"/>
                      </a:solidFill>
                      <a:latin typeface="Times New Roman" pitchFamily="18" charset="0"/>
                      <a:cs typeface="Times New Roman" pitchFamily="18" charset="0"/>
                    </a:rPr>
                    <a:t>w</a:t>
                  </a:r>
                  <a:r>
                    <a:rPr lang="pl-PL" sz="2400" b="1" baseline="-25000" dirty="0" smtClean="0">
                      <a:solidFill>
                        <a:srgbClr val="00B0F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pl-PL" sz="2400" b="1" dirty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5" name="pole tekstowe 64"/>
                <p:cNvSpPr txBox="1"/>
                <p:nvPr/>
              </p:nvSpPr>
              <p:spPr>
                <a:xfrm>
                  <a:off x="4147886" y="5868537"/>
                  <a:ext cx="64144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400" dirty="0" smtClean="0">
                      <a:solidFill>
                        <a:srgbClr val="00B0F0"/>
                      </a:solidFill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endParaRPr lang="pl-PL" sz="2400" dirty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" name="pole tekstowe 65"/>
                <p:cNvSpPr txBox="1"/>
                <p:nvPr/>
              </p:nvSpPr>
              <p:spPr>
                <a:xfrm>
                  <a:off x="1241947" y="914400"/>
                  <a:ext cx="253848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400" dirty="0" smtClean="0">
                      <a:latin typeface="Times New Roman" pitchFamily="18" charset="0"/>
                      <a:cs typeface="Times New Roman" pitchFamily="18" charset="0"/>
                    </a:rPr>
                    <a:t>      Siły czynne</a:t>
                  </a:r>
                  <a:endParaRPr lang="pl-PL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7" name="Łuk 66"/>
                <p:cNvSpPr/>
                <p:nvPr/>
              </p:nvSpPr>
              <p:spPr>
                <a:xfrm>
                  <a:off x="3643952" y="2470244"/>
                  <a:ext cx="682388" cy="682388"/>
                </a:xfrm>
                <a:prstGeom prst="arc">
                  <a:avLst>
                    <a:gd name="adj1" fmla="val 10803796"/>
                    <a:gd name="adj2" fmla="val 1784692"/>
                  </a:avLst>
                </a:prstGeom>
                <a:ln>
                  <a:solidFill>
                    <a:schemeClr val="bg1">
                      <a:lumMod val="65000"/>
                    </a:schemeClr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68" name="pole tekstowe 67"/>
                <p:cNvSpPr txBox="1"/>
                <p:nvPr/>
              </p:nvSpPr>
              <p:spPr>
                <a:xfrm>
                  <a:off x="3657601" y="2033516"/>
                  <a:ext cx="504967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400" i="1" dirty="0" smtClean="0">
                      <a:solidFill>
                        <a:schemeClr val="bg1">
                          <a:lumMod val="6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lang="pl-PL" sz="2400" baseline="-25000" dirty="0" smtClean="0">
                      <a:solidFill>
                        <a:schemeClr val="bg1">
                          <a:lumMod val="6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lang="pl-PL" sz="2400" dirty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69" name="Łącznik prosty 68"/>
                <p:cNvCxnSpPr/>
                <p:nvPr/>
              </p:nvCxnSpPr>
              <p:spPr>
                <a:xfrm rot="5400000">
                  <a:off x="2251880" y="4067033"/>
                  <a:ext cx="450376" cy="450376"/>
                </a:xfrm>
                <a:prstGeom prst="line">
                  <a:avLst/>
                </a:prstGeom>
                <a:ln w="6350">
                  <a:solidFill>
                    <a:schemeClr val="bg1">
                      <a:lumMod val="75000"/>
                    </a:schemeClr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pole tekstowe 69"/>
                <p:cNvSpPr txBox="1"/>
                <p:nvPr/>
              </p:nvSpPr>
              <p:spPr>
                <a:xfrm>
                  <a:off x="982640" y="4012441"/>
                  <a:ext cx="1637732" cy="461665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>
                    <a:rot lat="240000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400" i="1" dirty="0" smtClean="0">
                      <a:solidFill>
                        <a:schemeClr val="bg1">
                          <a:lumMod val="6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bęben</a:t>
                  </a:r>
                  <a:endParaRPr lang="pl-PL" sz="2400" i="1" dirty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1" name="pole tekstowe 70"/>
                <p:cNvSpPr txBox="1"/>
                <p:nvPr/>
              </p:nvSpPr>
              <p:spPr>
                <a:xfrm>
                  <a:off x="6969396" y="1719617"/>
                  <a:ext cx="614150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400" b="1" i="1" dirty="0" smtClean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endParaRPr lang="pl-PL" sz="2400" b="1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" name="pole tekstowe 71"/>
                <p:cNvSpPr txBox="1"/>
                <p:nvPr/>
              </p:nvSpPr>
              <p:spPr>
                <a:xfrm>
                  <a:off x="5650172" y="3821370"/>
                  <a:ext cx="586854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400" i="1" dirty="0" smtClean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endParaRPr lang="pl-PL" sz="24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9" name="Łącznik prosty 8"/>
              <p:cNvCxnSpPr/>
              <p:nvPr/>
            </p:nvCxnSpPr>
            <p:spPr>
              <a:xfrm rot="5400000" flipH="1" flipV="1">
                <a:off x="8229600" y="737748"/>
                <a:ext cx="655093" cy="655093"/>
              </a:xfrm>
              <a:prstGeom prst="line">
                <a:avLst/>
              </a:prstGeom>
              <a:ln w="762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Łącznik prosty 9"/>
              <p:cNvCxnSpPr/>
              <p:nvPr/>
            </p:nvCxnSpPr>
            <p:spPr>
              <a:xfrm rot="10800000" flipV="1">
                <a:off x="7629099" y="1405717"/>
                <a:ext cx="614150" cy="2"/>
              </a:xfrm>
              <a:prstGeom prst="line">
                <a:avLst/>
              </a:prstGeom>
              <a:ln w="762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pole tekstowe 10"/>
              <p:cNvSpPr txBox="1"/>
              <p:nvPr/>
            </p:nvSpPr>
            <p:spPr>
              <a:xfrm>
                <a:off x="5089998" y="1978511"/>
                <a:ext cx="65509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b="1" i="1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pl-PL" sz="2400" b="1" i="1" baseline="-25000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pl-PL" sz="2400" b="1" baseline="-25000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pl-PL" sz="24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pole tekstowe 11"/>
              <p:cNvSpPr txBox="1"/>
              <p:nvPr/>
            </p:nvSpPr>
            <p:spPr>
              <a:xfrm>
                <a:off x="8202304" y="2852381"/>
                <a:ext cx="73697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b="1" i="1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pl-PL" sz="2400" b="1" i="1" baseline="-25000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pl-PL" sz="2400" b="1" baseline="-25000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pl-PL" sz="24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pole tekstowe 12"/>
              <p:cNvSpPr txBox="1"/>
              <p:nvPr/>
            </p:nvSpPr>
            <p:spPr>
              <a:xfrm>
                <a:off x="7750542" y="915170"/>
                <a:ext cx="72333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b="1" i="1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pl-PL" sz="2400" b="1" i="1" baseline="-25000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pl-PL" sz="2400" b="1" baseline="-25000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pl-PL" sz="24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pole tekstowe 13"/>
              <p:cNvSpPr txBox="1"/>
              <p:nvPr/>
            </p:nvSpPr>
            <p:spPr>
              <a:xfrm>
                <a:off x="8119649" y="525224"/>
                <a:ext cx="7779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b="1" i="1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pl-PL" sz="2400" b="1" i="1" baseline="-25000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pl-PL" sz="2400" b="1" baseline="-25000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pl-PL" sz="24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2" name="Łącznik prosty 81"/>
              <p:cNvCxnSpPr/>
              <p:nvPr/>
            </p:nvCxnSpPr>
            <p:spPr>
              <a:xfrm rot="16200000" flipH="1" flipV="1">
                <a:off x="6212213" y="1148687"/>
                <a:ext cx="655093" cy="655093"/>
              </a:xfrm>
              <a:prstGeom prst="line">
                <a:avLst/>
              </a:prstGeom>
              <a:ln w="57150">
                <a:solidFill>
                  <a:srgbClr val="00B0F0"/>
                </a:solidFill>
                <a:prstDash val="sysDot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Łącznik prosty ze strzałką 5"/>
              <p:cNvCxnSpPr/>
              <p:nvPr/>
            </p:nvCxnSpPr>
            <p:spPr>
              <a:xfrm rot="5400000">
                <a:off x="7410734" y="2238233"/>
                <a:ext cx="1637732" cy="1588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Łącznik prosty 76"/>
            <p:cNvCxnSpPr/>
            <p:nvPr/>
          </p:nvCxnSpPr>
          <p:spPr>
            <a:xfrm rot="16200000" flipV="1">
              <a:off x="5393939" y="385205"/>
              <a:ext cx="1511832" cy="10581"/>
            </a:xfrm>
            <a:prstGeom prst="line">
              <a:avLst/>
            </a:prstGeom>
            <a:ln w="57150">
              <a:solidFill>
                <a:srgbClr val="00B0F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upa 86"/>
            <p:cNvGrpSpPr/>
            <p:nvPr/>
          </p:nvGrpSpPr>
          <p:grpSpPr>
            <a:xfrm>
              <a:off x="450375" y="0"/>
              <a:ext cx="6662385" cy="2907767"/>
              <a:chOff x="450375" y="0"/>
              <a:chExt cx="6662385" cy="2907767"/>
            </a:xfrm>
          </p:grpSpPr>
          <p:sp>
            <p:nvSpPr>
              <p:cNvPr id="74" name="pole tekstowe 73"/>
              <p:cNvSpPr txBox="1"/>
              <p:nvPr/>
            </p:nvSpPr>
            <p:spPr>
              <a:xfrm>
                <a:off x="450375" y="272952"/>
                <a:ext cx="113276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i bierne</a:t>
                </a:r>
                <a:endParaRPr lang="pl-PL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6" name="Łącznik prosty 75"/>
              <p:cNvCxnSpPr/>
              <p:nvPr/>
            </p:nvCxnSpPr>
            <p:spPr>
              <a:xfrm rot="5400000" flipH="1" flipV="1">
                <a:off x="3370997" y="1842448"/>
                <a:ext cx="2129051" cy="1588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ysDot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Łącznik prosty 79"/>
              <p:cNvCxnSpPr/>
              <p:nvPr/>
            </p:nvCxnSpPr>
            <p:spPr>
              <a:xfrm rot="10800000">
                <a:off x="3452885" y="2893325"/>
                <a:ext cx="968991" cy="1588"/>
              </a:xfrm>
              <a:prstGeom prst="line">
                <a:avLst/>
              </a:prstGeom>
              <a:ln w="38100">
                <a:solidFill>
                  <a:srgbClr val="00B0F0"/>
                </a:solidFill>
                <a:prstDash val="sysDot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Łącznik prosty 80"/>
              <p:cNvCxnSpPr/>
              <p:nvPr/>
            </p:nvCxnSpPr>
            <p:spPr>
              <a:xfrm>
                <a:off x="6143769" y="1148686"/>
                <a:ext cx="968991" cy="1588"/>
              </a:xfrm>
              <a:prstGeom prst="line">
                <a:avLst/>
              </a:prstGeom>
              <a:ln w="57150">
                <a:solidFill>
                  <a:srgbClr val="00B0F0"/>
                </a:solidFill>
                <a:prstDash val="sysDot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pole tekstowe 82"/>
              <p:cNvSpPr txBox="1"/>
              <p:nvPr/>
            </p:nvSpPr>
            <p:spPr>
              <a:xfrm>
                <a:off x="6155140" y="0"/>
                <a:ext cx="70968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b="1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pl-PL" sz="2400" b="1" i="1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Az</a:t>
                </a:r>
                <a:endParaRPr lang="pl-PL" sz="2400" b="1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pole tekstowe 83"/>
              <p:cNvSpPr txBox="1"/>
              <p:nvPr/>
            </p:nvSpPr>
            <p:spPr>
              <a:xfrm>
                <a:off x="4953308" y="1309562"/>
                <a:ext cx="68238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b="1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pl-PL" sz="2400" b="1" i="1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Ax</a:t>
                </a:r>
                <a:endParaRPr lang="pl-PL" sz="2400" b="1" i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5" name="pole tekstowe 84"/>
              <p:cNvSpPr txBox="1"/>
              <p:nvPr/>
            </p:nvSpPr>
            <p:spPr>
              <a:xfrm>
                <a:off x="6413623" y="654055"/>
                <a:ext cx="69603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2400" b="1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pl-PL" sz="2400" b="1" i="1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pl-PL" sz="2400" b="1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pl-PL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1" name="Łącznik prosty 90"/>
            <p:cNvCxnSpPr/>
            <p:nvPr/>
          </p:nvCxnSpPr>
          <p:spPr>
            <a:xfrm>
              <a:off x="4394579" y="1487606"/>
              <a:ext cx="996287" cy="450376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Symbol zastępczy numeru slajdu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99A-D339-48AC-B704-324513793AF1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upa 78"/>
          <p:cNvGrpSpPr/>
          <p:nvPr/>
        </p:nvGrpSpPr>
        <p:grpSpPr>
          <a:xfrm>
            <a:off x="-27295" y="-365420"/>
            <a:ext cx="8761862" cy="7039175"/>
            <a:chOff x="-27295" y="-365420"/>
            <a:chExt cx="8761862" cy="7039175"/>
          </a:xfrm>
        </p:grpSpPr>
        <p:grpSp>
          <p:nvGrpSpPr>
            <p:cNvPr id="112" name="Grupa 111"/>
            <p:cNvGrpSpPr/>
            <p:nvPr/>
          </p:nvGrpSpPr>
          <p:grpSpPr>
            <a:xfrm>
              <a:off x="-27295" y="-365420"/>
              <a:ext cx="8761862" cy="7039175"/>
              <a:chOff x="-27295" y="-365420"/>
              <a:chExt cx="8761862" cy="7039175"/>
            </a:xfrm>
          </p:grpSpPr>
          <p:sp>
            <p:nvSpPr>
              <p:cNvPr id="111" name="Prostokąt 110"/>
              <p:cNvSpPr/>
              <p:nvPr/>
            </p:nvSpPr>
            <p:spPr>
              <a:xfrm>
                <a:off x="0" y="5104263"/>
                <a:ext cx="8734567" cy="1569492"/>
              </a:xfrm>
              <a:prstGeom prst="rect">
                <a:avLst/>
              </a:prstGeom>
              <a:solidFill>
                <a:srgbClr val="FFF7C9"/>
              </a:solidFill>
              <a:ln w="63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grpSp>
            <p:nvGrpSpPr>
              <p:cNvPr id="78" name="Grupa 77"/>
              <p:cNvGrpSpPr/>
              <p:nvPr/>
            </p:nvGrpSpPr>
            <p:grpSpPr>
              <a:xfrm>
                <a:off x="-27295" y="-365420"/>
                <a:ext cx="8270542" cy="5115634"/>
                <a:chOff x="-27295" y="-365420"/>
                <a:chExt cx="8270542" cy="5115634"/>
              </a:xfrm>
            </p:grpSpPr>
            <p:grpSp>
              <p:nvGrpSpPr>
                <p:cNvPr id="2" name="Grupa 1"/>
                <p:cNvGrpSpPr/>
                <p:nvPr/>
              </p:nvGrpSpPr>
              <p:grpSpPr>
                <a:xfrm>
                  <a:off x="-27295" y="0"/>
                  <a:ext cx="8270542" cy="4750214"/>
                  <a:chOff x="-54591" y="0"/>
                  <a:chExt cx="8270542" cy="4750214"/>
                </a:xfrm>
              </p:grpSpPr>
              <p:grpSp>
                <p:nvGrpSpPr>
                  <p:cNvPr id="3" name="Grupa 86"/>
                  <p:cNvGrpSpPr/>
                  <p:nvPr/>
                </p:nvGrpSpPr>
                <p:grpSpPr>
                  <a:xfrm>
                    <a:off x="-54591" y="0"/>
                    <a:ext cx="8270542" cy="4750214"/>
                    <a:chOff x="668741" y="0"/>
                    <a:chExt cx="8270542" cy="4750214"/>
                  </a:xfrm>
                </p:grpSpPr>
                <p:cxnSp>
                  <p:nvCxnSpPr>
                    <p:cNvPr id="6" name="Łącznik prosty ze strzałką 5"/>
                    <p:cNvCxnSpPr/>
                    <p:nvPr/>
                  </p:nvCxnSpPr>
                  <p:spPr>
                    <a:xfrm rot="5400000">
                      <a:off x="7410734" y="2238233"/>
                      <a:ext cx="1637732" cy="1588"/>
                    </a:xfrm>
                    <a:prstGeom prst="straightConnector1">
                      <a:avLst/>
                    </a:prstGeom>
                    <a:ln w="76200">
                      <a:solidFill>
                        <a:srgbClr val="00B0F0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" name="Grupa 114"/>
                    <p:cNvGrpSpPr/>
                    <p:nvPr/>
                  </p:nvGrpSpPr>
                  <p:grpSpPr>
                    <a:xfrm>
                      <a:off x="668741" y="0"/>
                      <a:ext cx="7651844" cy="4750214"/>
                      <a:chOff x="1241947" y="914400"/>
                      <a:chExt cx="7651844" cy="4750214"/>
                    </a:xfrm>
                  </p:grpSpPr>
                  <p:cxnSp>
                    <p:nvCxnSpPr>
                      <p:cNvPr id="15" name="Łącznik prosty 14"/>
                      <p:cNvCxnSpPr/>
                      <p:nvPr/>
                    </p:nvCxnSpPr>
                    <p:spPr>
                      <a:xfrm>
                        <a:off x="5513695" y="2320120"/>
                        <a:ext cx="3302758" cy="1588"/>
                      </a:xfrm>
                      <a:prstGeom prst="line">
                        <a:avLst/>
                      </a:prstGeom>
                      <a:ln w="76200"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Łącznik prosty 24"/>
                      <p:cNvCxnSpPr/>
                      <p:nvPr/>
                    </p:nvCxnSpPr>
                    <p:spPr>
                      <a:xfrm>
                        <a:off x="5363570" y="3425588"/>
                        <a:ext cx="1433015" cy="1588"/>
                      </a:xfrm>
                      <a:prstGeom prst="line">
                        <a:avLst/>
                      </a:prstGeom>
                      <a:ln w="76200"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Łącznik prosty 25"/>
                      <p:cNvCxnSpPr/>
                      <p:nvPr/>
                    </p:nvCxnSpPr>
                    <p:spPr>
                      <a:xfrm rot="5400000">
                        <a:off x="5529619" y="1965277"/>
                        <a:ext cx="2031241" cy="2008496"/>
                      </a:xfrm>
                      <a:prstGeom prst="line">
                        <a:avLst/>
                      </a:prstGeom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" name="Łącznik prosty 26"/>
                      <p:cNvCxnSpPr/>
                      <p:nvPr/>
                    </p:nvCxnSpPr>
                    <p:spPr>
                      <a:xfrm rot="5400000">
                        <a:off x="7237864" y="1969826"/>
                        <a:ext cx="177421" cy="177421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" name="Łącznik prosty 27"/>
                      <p:cNvCxnSpPr/>
                      <p:nvPr/>
                    </p:nvCxnSpPr>
                    <p:spPr>
                      <a:xfrm rot="5400000">
                        <a:off x="7444854" y="1999396"/>
                        <a:ext cx="177421" cy="177421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Łącznik prosty 28"/>
                      <p:cNvCxnSpPr/>
                      <p:nvPr/>
                    </p:nvCxnSpPr>
                    <p:spPr>
                      <a:xfrm rot="5400000">
                        <a:off x="5727511" y="3734937"/>
                        <a:ext cx="177421" cy="177421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" name="Łącznik prosty 29"/>
                      <p:cNvCxnSpPr/>
                      <p:nvPr/>
                    </p:nvCxnSpPr>
                    <p:spPr>
                      <a:xfrm rot="5400000">
                        <a:off x="5497774" y="3723563"/>
                        <a:ext cx="177421" cy="177421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Łącznik prosty 31"/>
                      <p:cNvCxnSpPr/>
                      <p:nvPr/>
                    </p:nvCxnSpPr>
                    <p:spPr>
                      <a:xfrm rot="9360000">
                        <a:off x="5406787" y="2213212"/>
                        <a:ext cx="232012" cy="232012"/>
                      </a:xfrm>
                      <a:prstGeom prst="line">
                        <a:avLst/>
                      </a:prstGeom>
                      <a:ln w="76200"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" name="Łącznik prosty 32"/>
                      <p:cNvCxnSpPr/>
                      <p:nvPr/>
                    </p:nvCxnSpPr>
                    <p:spPr>
                      <a:xfrm rot="5400000">
                        <a:off x="6691951" y="3320956"/>
                        <a:ext cx="232012" cy="232012"/>
                      </a:xfrm>
                      <a:prstGeom prst="line">
                        <a:avLst/>
                      </a:prstGeom>
                      <a:ln w="76200"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" name="Łącznik prosty 33"/>
                      <p:cNvCxnSpPr/>
                      <p:nvPr/>
                    </p:nvCxnSpPr>
                    <p:spPr>
                      <a:xfrm rot="5400000">
                        <a:off x="5261211" y="3323230"/>
                        <a:ext cx="232012" cy="232012"/>
                      </a:xfrm>
                      <a:prstGeom prst="line">
                        <a:avLst/>
                      </a:prstGeom>
                      <a:ln w="76200"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Łącznik prosty 38"/>
                      <p:cNvCxnSpPr/>
                      <p:nvPr/>
                    </p:nvCxnSpPr>
                    <p:spPr>
                      <a:xfrm rot="7200000">
                        <a:off x="8661779" y="2206389"/>
                        <a:ext cx="232012" cy="232012"/>
                      </a:xfrm>
                      <a:prstGeom prst="line">
                        <a:avLst/>
                      </a:prstGeom>
                      <a:ln w="76200"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" name="Łącznik prosty 42"/>
                      <p:cNvCxnSpPr/>
                      <p:nvPr/>
                    </p:nvCxnSpPr>
                    <p:spPr>
                      <a:xfrm rot="10800000" flipV="1">
                        <a:off x="6687404" y="2402004"/>
                        <a:ext cx="1897041" cy="436729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lgDash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1" name="Łuk 50"/>
                      <p:cNvSpPr/>
                      <p:nvPr/>
                    </p:nvSpPr>
                    <p:spPr>
                      <a:xfrm>
                        <a:off x="6209731" y="2811439"/>
                        <a:ext cx="518615" cy="518615"/>
                      </a:xfrm>
                      <a:prstGeom prst="arc">
                        <a:avLst>
                          <a:gd name="adj1" fmla="val 8995878"/>
                          <a:gd name="adj2" fmla="val 1920327"/>
                        </a:avLst>
                      </a:prstGeom>
                      <a:ln w="6350">
                        <a:solidFill>
                          <a:schemeClr val="tx1"/>
                        </a:solidFill>
                        <a:headEnd type="none" w="med" len="med"/>
                        <a:tailEnd type="arrow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l-PL"/>
                      </a:p>
                    </p:txBody>
                  </p:sp>
                  <p:cxnSp>
                    <p:nvCxnSpPr>
                      <p:cNvPr id="55" name="Łącznik prosty 54"/>
                      <p:cNvCxnSpPr/>
                      <p:nvPr/>
                    </p:nvCxnSpPr>
                    <p:spPr>
                      <a:xfrm rot="5400000">
                        <a:off x="4258102" y="4544704"/>
                        <a:ext cx="2238233" cy="1588"/>
                      </a:xfrm>
                      <a:prstGeom prst="line">
                        <a:avLst/>
                      </a:prstGeom>
                      <a:ln w="76200">
                        <a:solidFill>
                          <a:srgbClr val="00B0F0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" name="Łącznik prosty 55"/>
                      <p:cNvCxnSpPr/>
                      <p:nvPr/>
                    </p:nvCxnSpPr>
                    <p:spPr>
                      <a:xfrm>
                        <a:off x="5377218" y="3425588"/>
                        <a:ext cx="764275" cy="1588"/>
                      </a:xfrm>
                      <a:prstGeom prst="line">
                        <a:avLst/>
                      </a:prstGeom>
                      <a:ln w="76200">
                        <a:solidFill>
                          <a:srgbClr val="00B0F0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8" name="pole tekstowe 57"/>
                      <p:cNvSpPr txBox="1"/>
                      <p:nvPr/>
                    </p:nvSpPr>
                    <p:spPr>
                      <a:xfrm>
                        <a:off x="6496335" y="3425586"/>
                        <a:ext cx="736979" cy="523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pl-PL" sz="2800" i="1" dirty="0" smtClean="0">
                            <a:latin typeface="Times New Roman" pitchFamily="18" charset="0"/>
                            <a:cs typeface="Times New Roman" pitchFamily="18" charset="0"/>
                          </a:rPr>
                          <a:t>z</a:t>
                        </a:r>
                        <a:r>
                          <a:rPr lang="pl-PL" sz="2800" baseline="-25000" dirty="0" smtClean="0">
                            <a:latin typeface="Times New Roman" pitchFamily="18" charset="0"/>
                            <a:cs typeface="Times New Roman" pitchFamily="18" charset="0"/>
                          </a:rPr>
                          <a:t>3</a:t>
                        </a:r>
                        <a:endParaRPr lang="pl-PL" sz="2800" i="1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59" name="pole tekstowe 58"/>
                      <p:cNvSpPr txBox="1"/>
                      <p:nvPr/>
                    </p:nvSpPr>
                    <p:spPr>
                      <a:xfrm>
                        <a:off x="5268039" y="2197287"/>
                        <a:ext cx="504967" cy="523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pl-PL" sz="2800" i="1" dirty="0" smtClean="0">
                            <a:latin typeface="Times New Roman" pitchFamily="18" charset="0"/>
                            <a:cs typeface="Times New Roman" pitchFamily="18" charset="0"/>
                          </a:rPr>
                          <a:t>z</a:t>
                        </a:r>
                        <a:r>
                          <a:rPr lang="pl-PL" sz="2800" baseline="-25000" dirty="0" smtClean="0">
                            <a:latin typeface="Times New Roman" pitchFamily="18" charset="0"/>
                            <a:cs typeface="Times New Roman" pitchFamily="18" charset="0"/>
                          </a:rPr>
                          <a:t>2</a:t>
                        </a:r>
                        <a:endParaRPr lang="pl-PL" sz="2800" i="1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64" name="pole tekstowe 63"/>
                      <p:cNvSpPr txBox="1"/>
                      <p:nvPr/>
                    </p:nvSpPr>
                    <p:spPr>
                      <a:xfrm>
                        <a:off x="5404514" y="5186150"/>
                        <a:ext cx="655092" cy="461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pl-PL" sz="2400" b="1" i="1" dirty="0" smtClean="0">
                            <a:solidFill>
                              <a:srgbClr val="00B0F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P</a:t>
                        </a:r>
                        <a:r>
                          <a:rPr lang="pl-PL" sz="2200" b="1" i="1" baseline="-25000" dirty="0" smtClean="0">
                            <a:solidFill>
                              <a:srgbClr val="00B0F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w</a:t>
                        </a:r>
                        <a:r>
                          <a:rPr lang="pl-PL" sz="2200" b="1" baseline="-25000" dirty="0" smtClean="0">
                            <a:solidFill>
                              <a:srgbClr val="00B0F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3</a:t>
                        </a:r>
                        <a:endParaRPr lang="pl-PL" sz="2200" b="1" baseline="-2500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66" name="pole tekstowe 65"/>
                      <p:cNvSpPr txBox="1"/>
                      <p:nvPr/>
                    </p:nvSpPr>
                    <p:spPr>
                      <a:xfrm>
                        <a:off x="1241947" y="914400"/>
                        <a:ext cx="2538484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pl-PL" sz="2400" dirty="0" smtClean="0">
                            <a:latin typeface="Times New Roman" pitchFamily="18" charset="0"/>
                            <a:cs typeface="Times New Roman" pitchFamily="18" charset="0"/>
                          </a:rPr>
                          <a:t>      Siły czynne</a:t>
                        </a:r>
                        <a:endParaRPr lang="pl-PL" sz="240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71" name="pole tekstowe 70"/>
                      <p:cNvSpPr txBox="1"/>
                      <p:nvPr/>
                    </p:nvSpPr>
                    <p:spPr>
                      <a:xfrm>
                        <a:off x="6892122" y="1719617"/>
                        <a:ext cx="614150" cy="461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pl-PL" sz="2400" b="1" i="1" dirty="0" smtClean="0">
                            <a:latin typeface="Times New Roman" pitchFamily="18" charset="0"/>
                            <a:cs typeface="Times New Roman" pitchFamily="18" charset="0"/>
                          </a:rPr>
                          <a:t>A</a:t>
                        </a:r>
                        <a:endParaRPr lang="pl-PL" sz="2400" b="1" i="1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72" name="pole tekstowe 71"/>
                      <p:cNvSpPr txBox="1"/>
                      <p:nvPr/>
                    </p:nvSpPr>
                    <p:spPr>
                      <a:xfrm>
                        <a:off x="5650172" y="3821370"/>
                        <a:ext cx="586854" cy="461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pl-PL" sz="2400" i="1" dirty="0" smtClean="0">
                            <a:latin typeface="Times New Roman" pitchFamily="18" charset="0"/>
                            <a:cs typeface="Times New Roman" pitchFamily="18" charset="0"/>
                          </a:rPr>
                          <a:t>B</a:t>
                        </a:r>
                        <a:endParaRPr lang="pl-PL" sz="2400" i="1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cxnSp>
                  <p:nvCxnSpPr>
                    <p:cNvPr id="9" name="Łącznik prosty 8"/>
                    <p:cNvCxnSpPr/>
                    <p:nvPr/>
                  </p:nvCxnSpPr>
                  <p:spPr>
                    <a:xfrm rot="5400000" flipH="1" flipV="1">
                      <a:off x="8229600" y="750627"/>
                      <a:ext cx="655093" cy="655093"/>
                    </a:xfrm>
                    <a:prstGeom prst="line">
                      <a:avLst/>
                    </a:prstGeom>
                    <a:ln w="76200">
                      <a:solidFill>
                        <a:srgbClr val="00B0F0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" name="Łącznik prosty 9"/>
                    <p:cNvCxnSpPr/>
                    <p:nvPr/>
                  </p:nvCxnSpPr>
                  <p:spPr>
                    <a:xfrm rot="10800000" flipV="1">
                      <a:off x="7629099" y="1405717"/>
                      <a:ext cx="614150" cy="2"/>
                    </a:xfrm>
                    <a:prstGeom prst="line">
                      <a:avLst/>
                    </a:prstGeom>
                    <a:ln w="76200">
                      <a:solidFill>
                        <a:srgbClr val="00B0F0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" name="pole tekstowe 10"/>
                    <p:cNvSpPr txBox="1"/>
                    <p:nvPr/>
                  </p:nvSpPr>
                  <p:spPr>
                    <a:xfrm>
                      <a:off x="5131563" y="2006221"/>
                      <a:ext cx="655093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l-PL" sz="2400" b="1" i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l-PL" sz="2200" b="1" i="1" baseline="-250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pl-PL" sz="2200" b="1" baseline="-250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2200" b="1" baseline="-250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2" name="pole tekstowe 11"/>
                    <p:cNvSpPr txBox="1"/>
                    <p:nvPr/>
                  </p:nvSpPr>
                  <p:spPr>
                    <a:xfrm>
                      <a:off x="8202304" y="2852381"/>
                      <a:ext cx="736979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l-PL" sz="2400" b="1" i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l-PL" sz="2200" b="1" i="1" baseline="-250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pl-PL" sz="2200" b="1" baseline="-250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2200" b="1" baseline="-250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3" name="pole tekstowe 12"/>
                    <p:cNvSpPr txBox="1"/>
                    <p:nvPr/>
                  </p:nvSpPr>
                  <p:spPr>
                    <a:xfrm>
                      <a:off x="7779228" y="928049"/>
                      <a:ext cx="723332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l-PL" sz="2400" b="1" i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l-PL" sz="2200" b="1" i="1" baseline="-250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pl-PL" sz="2200" b="1" baseline="-250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2200" b="1" baseline="-250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4" name="pole tekstowe 13"/>
                    <p:cNvSpPr txBox="1"/>
                    <p:nvPr/>
                  </p:nvSpPr>
                  <p:spPr>
                    <a:xfrm>
                      <a:off x="8106770" y="545911"/>
                      <a:ext cx="777923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l-PL" sz="2400" b="1" i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l-PL" sz="2200" b="1" i="1" baseline="-250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l-PL" sz="2200" b="1" baseline="-250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2200" b="1" baseline="-250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82" name="Łącznik prosty 81"/>
                    <p:cNvCxnSpPr/>
                    <p:nvPr/>
                  </p:nvCxnSpPr>
                  <p:spPr>
                    <a:xfrm rot="16200000" flipH="1" flipV="1">
                      <a:off x="6198358" y="1148687"/>
                      <a:ext cx="655093" cy="655093"/>
                    </a:xfrm>
                    <a:prstGeom prst="line">
                      <a:avLst/>
                    </a:prstGeom>
                    <a:ln w="38100">
                      <a:solidFill>
                        <a:srgbClr val="00B0F0"/>
                      </a:solidFill>
                      <a:prstDash val="sysDot"/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" name="Elipsa 3"/>
                  <p:cNvSpPr/>
                  <p:nvPr/>
                </p:nvSpPr>
                <p:spPr>
                  <a:xfrm>
                    <a:off x="0" y="0"/>
                    <a:ext cx="450376" cy="450376"/>
                  </a:xfrm>
                  <a:prstGeom prst="ellipse">
                    <a:avLst/>
                  </a:prstGeom>
                  <a:solidFill>
                    <a:srgbClr val="FFF7C9"/>
                  </a:solidFill>
                  <a:ln w="952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5" name="pole tekstowe 4"/>
                  <p:cNvSpPr txBox="1"/>
                  <p:nvPr/>
                </p:nvSpPr>
                <p:spPr>
                  <a:xfrm>
                    <a:off x="68237" y="0"/>
                    <a:ext cx="341194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400" dirty="0" smtClean="0"/>
                      <a:t>5</a:t>
                    </a:r>
                    <a:endParaRPr lang="pl-PL" sz="2400" dirty="0"/>
                  </a:p>
                </p:txBody>
              </p:sp>
            </p:grpSp>
            <p:cxnSp>
              <p:nvCxnSpPr>
                <p:cNvPr id="77" name="Łącznik prosty 76"/>
                <p:cNvCxnSpPr/>
                <p:nvPr/>
              </p:nvCxnSpPr>
              <p:spPr>
                <a:xfrm rot="16200000" flipV="1">
                  <a:off x="5393939" y="385205"/>
                  <a:ext cx="1511832" cy="10581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  <a:prstDash val="sysDot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" name="Grupa 86"/>
                <p:cNvGrpSpPr/>
                <p:nvPr/>
              </p:nvGrpSpPr>
              <p:grpSpPr>
                <a:xfrm>
                  <a:off x="450375" y="0"/>
                  <a:ext cx="6676066" cy="2907767"/>
                  <a:chOff x="450375" y="0"/>
                  <a:chExt cx="6676066" cy="2907767"/>
                </a:xfrm>
              </p:grpSpPr>
              <p:sp>
                <p:nvSpPr>
                  <p:cNvPr id="74" name="pole tekstowe 73"/>
                  <p:cNvSpPr txBox="1"/>
                  <p:nvPr/>
                </p:nvSpPr>
                <p:spPr>
                  <a:xfrm>
                    <a:off x="450375" y="272952"/>
                    <a:ext cx="1132764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400" dirty="0" smtClean="0">
                        <a:latin typeface="Times New Roman" pitchFamily="18" charset="0"/>
                        <a:cs typeface="Times New Roman" pitchFamily="18" charset="0"/>
                      </a:rPr>
                      <a:t>i bierne</a:t>
                    </a:r>
                    <a:endParaRPr lang="pl-PL" sz="24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76" name="Łącznik prosty 75"/>
                  <p:cNvCxnSpPr/>
                  <p:nvPr/>
                </p:nvCxnSpPr>
                <p:spPr>
                  <a:xfrm rot="5400000" flipH="1" flipV="1">
                    <a:off x="3370997" y="1842448"/>
                    <a:ext cx="2129051" cy="1588"/>
                  </a:xfrm>
                  <a:prstGeom prst="line">
                    <a:avLst/>
                  </a:prstGeom>
                  <a:ln w="38100">
                    <a:solidFill>
                      <a:srgbClr val="00B0F0"/>
                    </a:solidFill>
                    <a:prstDash val="sysDot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Łącznik prosty 79"/>
                  <p:cNvCxnSpPr/>
                  <p:nvPr/>
                </p:nvCxnSpPr>
                <p:spPr>
                  <a:xfrm rot="10800000">
                    <a:off x="3452885" y="2893325"/>
                    <a:ext cx="968991" cy="1588"/>
                  </a:xfrm>
                  <a:prstGeom prst="line">
                    <a:avLst/>
                  </a:prstGeom>
                  <a:ln w="38100">
                    <a:solidFill>
                      <a:srgbClr val="00B0F0"/>
                    </a:solidFill>
                    <a:prstDash val="sysDot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Łącznik prosty 80"/>
                  <p:cNvCxnSpPr/>
                  <p:nvPr/>
                </p:nvCxnSpPr>
                <p:spPr>
                  <a:xfrm>
                    <a:off x="6143769" y="1148686"/>
                    <a:ext cx="968991" cy="1588"/>
                  </a:xfrm>
                  <a:prstGeom prst="line">
                    <a:avLst/>
                  </a:prstGeom>
                  <a:ln w="38100">
                    <a:solidFill>
                      <a:srgbClr val="00B0F0"/>
                    </a:solidFill>
                    <a:prstDash val="sysDot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3" name="pole tekstowe 82"/>
                  <p:cNvSpPr txBox="1"/>
                  <p:nvPr/>
                </p:nvSpPr>
                <p:spPr>
                  <a:xfrm>
                    <a:off x="6155140" y="0"/>
                    <a:ext cx="709684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400" b="1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r>
                      <a:rPr lang="pl-PL" sz="2200" b="1" i="1" baseline="-250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Az</a:t>
                    </a:r>
                    <a:endParaRPr lang="pl-PL" sz="2200" b="1" i="1" baseline="-25000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4" name="pole tekstowe 83"/>
                  <p:cNvSpPr txBox="1"/>
                  <p:nvPr/>
                </p:nvSpPr>
                <p:spPr>
                  <a:xfrm>
                    <a:off x="5008728" y="1351127"/>
                    <a:ext cx="68238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400" b="1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r>
                      <a:rPr lang="pl-PL" sz="2200" b="1" i="1" baseline="-250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Ax</a:t>
                    </a:r>
                    <a:endParaRPr lang="pl-PL" sz="2200" b="1" i="1" baseline="-25000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5" name="pole tekstowe 84"/>
                  <p:cNvSpPr txBox="1"/>
                  <p:nvPr/>
                </p:nvSpPr>
                <p:spPr>
                  <a:xfrm>
                    <a:off x="6430406" y="695459"/>
                    <a:ext cx="6960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400" b="1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r>
                      <a:rPr lang="pl-PL" sz="2200" b="1" i="1" baseline="-250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Ay</a:t>
                    </a:r>
                    <a:endParaRPr lang="pl-PL" sz="2200" b="1" i="1" baseline="-25000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cxnSp>
              <p:nvCxnSpPr>
                <p:cNvPr id="87" name="Łącznik prosty 86"/>
                <p:cNvCxnSpPr/>
                <p:nvPr/>
              </p:nvCxnSpPr>
              <p:spPr>
                <a:xfrm rot="10800000">
                  <a:off x="3302759" y="1119116"/>
                  <a:ext cx="2251881" cy="1588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Łącznik prosty 88"/>
                <p:cNvCxnSpPr/>
                <p:nvPr/>
              </p:nvCxnSpPr>
              <p:spPr>
                <a:xfrm rot="10800000">
                  <a:off x="3603009" y="1392072"/>
                  <a:ext cx="327546" cy="1588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Łącznik prosty 90"/>
                <p:cNvCxnSpPr/>
                <p:nvPr/>
              </p:nvCxnSpPr>
              <p:spPr>
                <a:xfrm rot="10800000">
                  <a:off x="2579427" y="2497540"/>
                  <a:ext cx="1378424" cy="1588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Łącznik prosty 92"/>
                <p:cNvCxnSpPr/>
                <p:nvPr/>
              </p:nvCxnSpPr>
              <p:spPr>
                <a:xfrm rot="10800000">
                  <a:off x="1555846" y="2893325"/>
                  <a:ext cx="1774209" cy="1588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Łącznik prosty 94"/>
                <p:cNvCxnSpPr/>
                <p:nvPr/>
              </p:nvCxnSpPr>
              <p:spPr>
                <a:xfrm rot="5400000">
                  <a:off x="1624080" y="1119116"/>
                  <a:ext cx="1787857" cy="178785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Łącznik prosty 97"/>
                <p:cNvCxnSpPr/>
                <p:nvPr/>
              </p:nvCxnSpPr>
              <p:spPr>
                <a:xfrm rot="5400000">
                  <a:off x="2238234" y="2511188"/>
                  <a:ext cx="395785" cy="39578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Łącznik prosty 99"/>
                <p:cNvCxnSpPr/>
                <p:nvPr/>
              </p:nvCxnSpPr>
              <p:spPr>
                <a:xfrm rot="5400000">
                  <a:off x="3684895" y="1119116"/>
                  <a:ext cx="272956" cy="2729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pole tekstowe 64"/>
                <p:cNvSpPr txBox="1"/>
                <p:nvPr/>
              </p:nvSpPr>
              <p:spPr>
                <a:xfrm>
                  <a:off x="2524838" y="1433016"/>
                  <a:ext cx="327546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400" i="1" dirty="0" smtClean="0">
                      <a:latin typeface="Times New Roman" pitchFamily="18" charset="0"/>
                      <a:cs typeface="Times New Roman" pitchFamily="18" charset="0"/>
                    </a:rPr>
                    <a:t>l</a:t>
                  </a:r>
                  <a:endParaRPr lang="pl-PL" sz="24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7" name="pole tekstowe 66"/>
                <p:cNvSpPr txBox="1"/>
                <p:nvPr/>
              </p:nvSpPr>
              <p:spPr>
                <a:xfrm>
                  <a:off x="2101755" y="2402005"/>
                  <a:ext cx="409433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400" i="1" dirty="0" smtClean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endParaRPr lang="pl-PL" sz="24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8" name="pole tekstowe 67"/>
                <p:cNvSpPr txBox="1"/>
                <p:nvPr/>
              </p:nvSpPr>
              <p:spPr>
                <a:xfrm>
                  <a:off x="3411941" y="1037230"/>
                  <a:ext cx="504968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400" i="1" dirty="0" smtClean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endParaRPr lang="pl-PL" sz="24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5" name="Łącznik prosty 74"/>
                <p:cNvCxnSpPr/>
                <p:nvPr/>
              </p:nvCxnSpPr>
              <p:spPr>
                <a:xfrm>
                  <a:off x="4408227" y="1487606"/>
                  <a:ext cx="968991" cy="43672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8" name="Grupa 107"/>
              <p:cNvGrpSpPr/>
              <p:nvPr/>
            </p:nvGrpSpPr>
            <p:grpSpPr>
              <a:xfrm>
                <a:off x="245665" y="5131559"/>
                <a:ext cx="8488902" cy="1405719"/>
                <a:chOff x="68244" y="5131559"/>
                <a:chExt cx="8625382" cy="1405719"/>
              </a:xfrm>
            </p:grpSpPr>
            <p:grpSp>
              <p:nvGrpSpPr>
                <p:cNvPr id="105" name="Grupa 104"/>
                <p:cNvGrpSpPr/>
                <p:nvPr/>
              </p:nvGrpSpPr>
              <p:grpSpPr>
                <a:xfrm>
                  <a:off x="68244" y="5213445"/>
                  <a:ext cx="3125338" cy="1323833"/>
                  <a:chOff x="0" y="5213445"/>
                  <a:chExt cx="3125338" cy="1323833"/>
                </a:xfrm>
              </p:grpSpPr>
              <p:sp>
                <p:nvSpPr>
                  <p:cNvPr id="101" name="Prostokąt 100"/>
                  <p:cNvSpPr/>
                  <p:nvPr/>
                </p:nvSpPr>
                <p:spPr>
                  <a:xfrm>
                    <a:off x="0" y="5213445"/>
                    <a:ext cx="3098042" cy="1323833"/>
                  </a:xfrm>
                  <a:prstGeom prst="rect">
                    <a:avLst/>
                  </a:prstGeom>
                  <a:solidFill>
                    <a:srgbClr val="FFF7C9"/>
                  </a:solidFill>
                  <a:ln w="9525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l-PL"/>
                  </a:p>
                </p:txBody>
              </p:sp>
              <p:sp>
                <p:nvSpPr>
                  <p:cNvPr id="86" name="pole tekstowe 85"/>
                  <p:cNvSpPr txBox="1"/>
                  <p:nvPr/>
                </p:nvSpPr>
                <p:spPr>
                  <a:xfrm>
                    <a:off x="586854" y="5295331"/>
                    <a:ext cx="253848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800" b="1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r>
                      <a:rPr lang="pl-PL" sz="2200" b="1" i="1" baseline="-250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Ap</a:t>
                    </a:r>
                    <a:r>
                      <a:rPr lang="pl-PL" sz="1400" b="1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pl-PL" sz="2800" dirty="0" smtClean="0">
                        <a:latin typeface="Times New Roman" pitchFamily="18" charset="0"/>
                        <a:cs typeface="Times New Roman" pitchFamily="18" charset="0"/>
                      </a:rPr>
                      <a:t>= </a:t>
                    </a:r>
                    <a:r>
                      <a:rPr lang="pl-PL" sz="2800" dirty="0" smtClean="0">
                        <a:latin typeface="Times New Roman"/>
                        <a:cs typeface="Times New Roman"/>
                      </a:rPr>
                      <a:t>√ </a:t>
                    </a:r>
                    <a:r>
                      <a:rPr lang="pl-PL" sz="2800" b="1" i="1" dirty="0" smtClean="0">
                        <a:solidFill>
                          <a:srgbClr val="0070C0"/>
                        </a:solidFill>
                        <a:latin typeface="Times New Roman"/>
                        <a:cs typeface="Times New Roman"/>
                      </a:rPr>
                      <a:t>R</a:t>
                    </a:r>
                    <a:r>
                      <a:rPr lang="pl-PL" sz="2200" b="1" i="1" baseline="-25000" dirty="0" smtClean="0">
                        <a:solidFill>
                          <a:srgbClr val="0070C0"/>
                        </a:solidFill>
                        <a:latin typeface="Times New Roman"/>
                        <a:cs typeface="Times New Roman"/>
                      </a:rPr>
                      <a:t>Az</a:t>
                    </a:r>
                    <a:r>
                      <a:rPr lang="pl-PL" sz="2800" dirty="0" smtClean="0">
                        <a:latin typeface="Times New Roman"/>
                        <a:cs typeface="Times New Roman"/>
                      </a:rPr>
                      <a:t> + </a:t>
                    </a:r>
                    <a:r>
                      <a:rPr lang="pl-PL" sz="2800" b="1" i="1" dirty="0" smtClean="0">
                        <a:solidFill>
                          <a:srgbClr val="0070C0"/>
                        </a:solidFill>
                        <a:latin typeface="Times New Roman"/>
                        <a:cs typeface="Times New Roman"/>
                      </a:rPr>
                      <a:t>R</a:t>
                    </a:r>
                    <a:r>
                      <a:rPr lang="pl-PL" sz="2200" b="1" i="1" baseline="-25000" dirty="0" smtClean="0">
                        <a:solidFill>
                          <a:srgbClr val="0070C0"/>
                        </a:solidFill>
                        <a:latin typeface="Times New Roman"/>
                        <a:cs typeface="Times New Roman"/>
                      </a:rPr>
                      <a:t>Ay</a:t>
                    </a:r>
                    <a:r>
                      <a:rPr lang="pl-PL" sz="2800" b="1" i="1" dirty="0" smtClean="0">
                        <a:solidFill>
                          <a:srgbClr val="0070C0"/>
                        </a:solidFill>
                        <a:latin typeface="Times New Roman"/>
                        <a:cs typeface="Times New Roman"/>
                      </a:rPr>
                      <a:t> </a:t>
                    </a:r>
                    <a:r>
                      <a:rPr lang="pl-PL" sz="1400" b="1" i="1" dirty="0" smtClean="0">
                        <a:solidFill>
                          <a:srgbClr val="0070C0"/>
                        </a:solidFill>
                        <a:latin typeface="Times New Roman"/>
                        <a:cs typeface="Times New Roman"/>
                      </a:rPr>
                      <a:t> </a:t>
                    </a:r>
                    <a:r>
                      <a:rPr lang="pl-PL" sz="2800" b="1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pl-PL" sz="2800" b="1" i="1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8" name="pole tekstowe 87"/>
                  <p:cNvSpPr txBox="1"/>
                  <p:nvPr/>
                </p:nvSpPr>
                <p:spPr>
                  <a:xfrm>
                    <a:off x="2702256" y="5254390"/>
                    <a:ext cx="42308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1400" b="1" i="1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lang="pl-PL" sz="1400" b="1" i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0" name="pole tekstowe 89"/>
                  <p:cNvSpPr txBox="1"/>
                  <p:nvPr/>
                </p:nvSpPr>
                <p:spPr>
                  <a:xfrm>
                    <a:off x="1912960" y="5243016"/>
                    <a:ext cx="423082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1400" b="1" i="1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lang="pl-PL" sz="1400" b="1" i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94" name="Łącznik prosty 93"/>
                  <p:cNvCxnSpPr/>
                  <p:nvPr/>
                </p:nvCxnSpPr>
                <p:spPr>
                  <a:xfrm>
                    <a:off x="1646608" y="5300873"/>
                    <a:ext cx="1446662" cy="158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Łącznik prosty 96"/>
                  <p:cNvCxnSpPr/>
                  <p:nvPr/>
                </p:nvCxnSpPr>
                <p:spPr>
                  <a:xfrm rot="5400000">
                    <a:off x="1613902" y="5336274"/>
                    <a:ext cx="68239" cy="136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" name="pole tekstowe 98"/>
                  <p:cNvSpPr txBox="1"/>
                  <p:nvPr/>
                </p:nvSpPr>
                <p:spPr>
                  <a:xfrm>
                    <a:off x="586853" y="5923128"/>
                    <a:ext cx="162408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l-PL" sz="2800" b="1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r>
                      <a:rPr lang="pl-PL" sz="2200" b="1" i="1" baseline="-250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Ax</a:t>
                    </a:r>
                    <a:r>
                      <a:rPr lang="pl-PL" sz="2800" b="1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pl-PL" sz="2800" dirty="0" smtClean="0">
                        <a:latin typeface="Times New Roman" pitchFamily="18" charset="0"/>
                        <a:cs typeface="Times New Roman" pitchFamily="18" charset="0"/>
                      </a:rPr>
                      <a:t>= ∙ </a:t>
                    </a:r>
                    <a:r>
                      <a:rPr lang="pl-PL" sz="2800" dirty="0" err="1" smtClean="0">
                        <a:latin typeface="Times New Roman" pitchFamily="18" charset="0"/>
                        <a:cs typeface="Times New Roman" pitchFamily="18" charset="0"/>
                      </a:rPr>
                      <a:t>∙</a:t>
                    </a:r>
                    <a:r>
                      <a:rPr lang="pl-PL" sz="280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pl-PL" sz="2800" dirty="0" err="1" smtClean="0">
                        <a:latin typeface="Times New Roman" pitchFamily="18" charset="0"/>
                        <a:cs typeface="Times New Roman" pitchFamily="18" charset="0"/>
                      </a:rPr>
                      <a:t>∙</a:t>
                    </a:r>
                    <a:r>
                      <a:rPr lang="pl-PL" sz="1400" b="1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endParaRPr lang="pl-PL" sz="2800" b="1" i="1" dirty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02" name="Strzałka w dół 101"/>
                <p:cNvSpPr/>
                <p:nvPr/>
              </p:nvSpPr>
              <p:spPr>
                <a:xfrm rot="5400000">
                  <a:off x="3466536" y="5349923"/>
                  <a:ext cx="484632" cy="978408"/>
                </a:xfrm>
                <a:prstGeom prst="downArrow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03" name="pole tekstowe 102"/>
                <p:cNvSpPr txBox="1"/>
                <p:nvPr/>
              </p:nvSpPr>
              <p:spPr>
                <a:xfrm>
                  <a:off x="4312696" y="5554640"/>
                  <a:ext cx="144666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2800" b="1" i="1" dirty="0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pl-PL" sz="2200" b="1" i="1" baseline="-25000" dirty="0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Az</a:t>
                  </a:r>
                  <a:r>
                    <a:rPr lang="pl-PL" sz="1400" b="1" i="1" dirty="0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pl-PL" sz="2800" b="1" i="1" dirty="0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, R</a:t>
                  </a:r>
                  <a:r>
                    <a:rPr lang="pl-PL" sz="2200" b="1" i="1" baseline="-25000" dirty="0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Ay</a:t>
                  </a:r>
                  <a:r>
                    <a:rPr lang="pl-PL" sz="1400" b="1" i="1" dirty="0" smtClean="0">
                      <a:solidFill>
                        <a:srgbClr val="0070C0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lang="pl-PL" sz="2800" b="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4" name="Strzałka w dół 103"/>
                <p:cNvSpPr/>
                <p:nvPr/>
              </p:nvSpPr>
              <p:spPr>
                <a:xfrm rot="5400000">
                  <a:off x="5911759" y="5365845"/>
                  <a:ext cx="484632" cy="978408"/>
                </a:xfrm>
                <a:prstGeom prst="downArrow">
                  <a:avLst/>
                </a:prstGeom>
                <a:noFill/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06" name="pole tekstowe 105"/>
                <p:cNvSpPr txBox="1"/>
                <p:nvPr/>
              </p:nvSpPr>
              <p:spPr>
                <a:xfrm>
                  <a:off x="7137781" y="5131559"/>
                  <a:ext cx="1555845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800" i="1" dirty="0" smtClean="0">
                      <a:latin typeface="Times New Roman" pitchFamily="18" charset="0"/>
                      <a:cs typeface="Times New Roman" pitchFamily="18" charset="0"/>
                    </a:rPr>
                    <a:t>Σ</a:t>
                  </a:r>
                  <a:r>
                    <a:rPr lang="pl-PL" sz="2800" i="1" dirty="0" err="1" smtClean="0"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pl-PL" sz="1400" i="1" dirty="0" err="1" smtClean="0">
                      <a:latin typeface="Times New Roman" pitchFamily="18" charset="0"/>
                      <a:cs typeface="Times New Roman" pitchFamily="18" charset="0"/>
                    </a:rPr>
                    <a:t>By</a:t>
                  </a:r>
                  <a:r>
                    <a:rPr lang="pl-PL" sz="2800" i="1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pl-PL" sz="2800" dirty="0" smtClean="0">
                      <a:latin typeface="Times New Roman" pitchFamily="18" charset="0"/>
                      <a:cs typeface="Times New Roman" pitchFamily="18" charset="0"/>
                    </a:rPr>
                    <a:t>= 0</a:t>
                  </a:r>
                </a:p>
                <a:p>
                  <a:r>
                    <a:rPr lang="pl-PL" sz="2800" i="1" dirty="0" err="1" smtClean="0">
                      <a:latin typeface="Times New Roman" pitchFamily="18" charset="0"/>
                      <a:cs typeface="Times New Roman" pitchFamily="18" charset="0"/>
                    </a:rPr>
                    <a:t>ΣM</a:t>
                  </a:r>
                  <a:r>
                    <a:rPr lang="pl-PL" sz="1400" i="1" dirty="0" err="1" smtClean="0">
                      <a:latin typeface="Times New Roman" pitchFamily="18" charset="0"/>
                      <a:cs typeface="Times New Roman" pitchFamily="18" charset="0"/>
                    </a:rPr>
                    <a:t>Bz</a:t>
                  </a:r>
                  <a:r>
                    <a:rPr lang="pl-PL" sz="2800" dirty="0" smtClean="0">
                      <a:latin typeface="Times New Roman" pitchFamily="18" charset="0"/>
                      <a:cs typeface="Times New Roman" pitchFamily="18" charset="0"/>
                    </a:rPr>
                    <a:t> = 0</a:t>
                  </a:r>
                </a:p>
                <a:p>
                  <a:r>
                    <a:rPr lang="pl-PL" sz="2800" i="1" dirty="0" err="1" smtClean="0">
                      <a:latin typeface="Times New Roman" pitchFamily="18" charset="0"/>
                      <a:cs typeface="Times New Roman" pitchFamily="18" charset="0"/>
                    </a:rPr>
                    <a:t>ΣQ</a:t>
                  </a:r>
                  <a:r>
                    <a:rPr lang="pl-PL" sz="1400" i="1" dirty="0" err="1" smtClean="0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pl-PL" sz="2800" dirty="0" smtClean="0">
                      <a:latin typeface="Times New Roman" pitchFamily="18" charset="0"/>
                      <a:cs typeface="Times New Roman" pitchFamily="18" charset="0"/>
                    </a:rPr>
                    <a:t> = 0</a:t>
                  </a:r>
                  <a:endParaRPr lang="pl-PL" sz="280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7" name="Nawias klamrowy otwierający 106"/>
                <p:cNvSpPr/>
                <p:nvPr/>
              </p:nvSpPr>
              <p:spPr>
                <a:xfrm>
                  <a:off x="6851180" y="5227092"/>
                  <a:ext cx="291926" cy="1269242"/>
                </a:xfrm>
                <a:prstGeom prst="leftBrac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</p:grpSp>
        <p:sp>
          <p:nvSpPr>
            <p:cNvPr id="73" name="pole tekstowe 72"/>
            <p:cNvSpPr txBox="1"/>
            <p:nvPr/>
          </p:nvSpPr>
          <p:spPr>
            <a:xfrm>
              <a:off x="4427907" y="5890945"/>
              <a:ext cx="77031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800" b="1" i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pl-PL" sz="2200" b="1" i="1" baseline="-250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Ax</a:t>
              </a:r>
              <a:endParaRPr lang="pl-PL" sz="2200" b="1" i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" name="Symbol zastępczy numeru slajdu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99A-D339-48AC-B704-324513793AF1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-280988" y="-4291013"/>
          <a:ext cx="7046913" cy="9496426"/>
        </p:xfrm>
        <a:graphic>
          <a:graphicData uri="http://schemas.openxmlformats.org/presentationml/2006/ole">
            <p:oleObj spid="_x0000_s53258" name="Dokument" r:id="rId3" imgW="7825740" imgH="10554462" progId="Word.Document.12">
              <p:embed/>
            </p:oleObj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99A-D339-48AC-B704-324513793AF1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12" name="Grupa 11"/>
          <p:cNvGrpSpPr/>
          <p:nvPr/>
        </p:nvGrpSpPr>
        <p:grpSpPr>
          <a:xfrm>
            <a:off x="4698609" y="3151163"/>
            <a:ext cx="2574388" cy="717452"/>
            <a:chOff x="4698609" y="3151163"/>
            <a:chExt cx="2574388" cy="717452"/>
          </a:xfrm>
        </p:grpSpPr>
        <p:sp>
          <p:nvSpPr>
            <p:cNvPr id="10" name="Prostokąt 9"/>
            <p:cNvSpPr/>
            <p:nvPr/>
          </p:nvSpPr>
          <p:spPr>
            <a:xfrm>
              <a:off x="4698609" y="3151163"/>
              <a:ext cx="2574388" cy="71745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32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81490" y="3214468"/>
              <a:ext cx="2095500" cy="409575"/>
            </a:xfrm>
            <a:prstGeom prst="rect">
              <a:avLst/>
            </a:prstGeom>
            <a:noFill/>
          </p:spPr>
        </p:pic>
      </p:grp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139483" y="4487594"/>
            <a:ext cx="7526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  –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wsp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 przeciążenia zewnętrznego (sił dynamicznych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     w UPN)</a:t>
            </a:r>
          </a:p>
          <a:p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2400" i="1" baseline="-25000" dirty="0" err="1" smtClean="0">
                <a:latin typeface="Bell MT" pitchFamily="18" charset="0"/>
                <a:cs typeface="Times New Roman" pitchFamily="18" charset="0"/>
              </a:rPr>
              <a:t>v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wsp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 przeciążenia wewnętrznego (sił dynamicznych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     w strefie zazębienia)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6659217" y="1580322"/>
            <a:ext cx="209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= M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/0,5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Łącznik prosty ze strzałką 14"/>
          <p:cNvCxnSpPr/>
          <p:nvPr/>
        </p:nvCxnSpPr>
        <p:spPr>
          <a:xfrm rot="5400000">
            <a:off x="6008206" y="2241274"/>
            <a:ext cx="1043609" cy="59634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rostokąt 59"/>
          <p:cNvSpPr/>
          <p:nvPr/>
        </p:nvSpPr>
        <p:spPr>
          <a:xfrm>
            <a:off x="211015" y="2912012"/>
            <a:ext cx="8637563" cy="7174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Prostokąt 58"/>
          <p:cNvSpPr/>
          <p:nvPr/>
        </p:nvSpPr>
        <p:spPr>
          <a:xfrm>
            <a:off x="211015" y="1800665"/>
            <a:ext cx="8693834" cy="7596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99A-D339-48AC-B704-324513793AF1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168812" y="256625"/>
            <a:ext cx="89751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Times New Roman"/>
                <a:cs typeface="Times New Roman"/>
              </a:rPr>
              <a:t>Przewidziane jest kilka sposobów wyznaczania współczynników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2400" i="1" baseline="-25000" dirty="0" err="1" smtClean="0">
                <a:latin typeface="Bell MT" pitchFamily="18" charset="0"/>
                <a:cs typeface="Times New Roman" pitchFamily="18" charset="0"/>
              </a:rPr>
              <a:t>v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2400" dirty="0" smtClean="0">
                <a:latin typeface="Times New Roman"/>
                <a:cs typeface="Times New Roman"/>
              </a:rPr>
              <a:t>,w zależności  od zamierzonej szczegółowości i dokładności obliczeń.</a:t>
            </a:r>
          </a:p>
          <a:p>
            <a:endParaRPr lang="pl-PL" sz="2400" dirty="0" smtClean="0">
              <a:latin typeface="Times New Roman"/>
              <a:cs typeface="Times New Roman"/>
            </a:endParaRPr>
          </a:p>
          <a:p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2400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 tablic  lub na podstawie modelu dynamiki całego UPN  (p.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 PKM III)</a:t>
            </a:r>
          </a:p>
          <a:p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2400" i="1" baseline="-25000" dirty="0" err="1" smtClean="0">
                <a:latin typeface="Bell MT" pitchFamily="18" charset="0"/>
                <a:cs typeface="Times New Roman" pitchFamily="18" charset="0"/>
              </a:rPr>
              <a:t>v</a:t>
            </a:r>
            <a:r>
              <a:rPr lang="pl-PL" sz="2400" i="1" dirty="0" smtClean="0">
                <a:latin typeface="Bell MT" pitchFamily="18" charset="0"/>
                <a:cs typeface="Times New Roman" pitchFamily="18" charset="0"/>
              </a:rPr>
              <a:t>  -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2400" i="1" dirty="0" smtClean="0">
                <a:latin typeface="Bell MT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wykresów</a:t>
            </a:r>
            <a:r>
              <a:rPr lang="pl-PL" sz="2400" i="1" dirty="0" smtClean="0">
                <a:latin typeface="Bell MT" pitchFamily="18" charset="0"/>
                <a:cs typeface="Times New Roman" pitchFamily="18" charset="0"/>
              </a:rPr>
              <a:t> 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lub na podstawie modeli dynamiki w strefie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    zazębienia</a:t>
            </a:r>
            <a:endParaRPr lang="pl-PL" sz="2400" dirty="0" smtClean="0">
              <a:latin typeface="Times New Roman"/>
              <a:cs typeface="Times New Roman"/>
            </a:endParaRPr>
          </a:p>
        </p:txBody>
      </p:sp>
      <p:grpSp>
        <p:nvGrpSpPr>
          <p:cNvPr id="58" name="Grupa 57"/>
          <p:cNvGrpSpPr/>
          <p:nvPr/>
        </p:nvGrpSpPr>
        <p:grpSpPr>
          <a:xfrm>
            <a:off x="1621051" y="3775196"/>
            <a:ext cx="6995725" cy="2368642"/>
            <a:chOff x="1621051" y="3775196"/>
            <a:chExt cx="6995725" cy="2368642"/>
          </a:xfrm>
        </p:grpSpPr>
        <p:sp>
          <p:nvSpPr>
            <p:cNvPr id="6" name="pole tekstowe 5"/>
            <p:cNvSpPr txBox="1"/>
            <p:nvPr/>
          </p:nvSpPr>
          <p:spPr>
            <a:xfrm>
              <a:off x="5092506" y="5424976"/>
              <a:ext cx="296828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 smtClean="0">
                  <a:latin typeface="Times New Roman" pitchFamily="18" charset="0"/>
                  <a:cs typeface="Times New Roman" pitchFamily="18" charset="0"/>
                </a:rPr>
                <a:t>niedokładność podziałki</a:t>
              </a:r>
              <a:endParaRPr lang="pl-PL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upa 38"/>
            <p:cNvGrpSpPr/>
            <p:nvPr/>
          </p:nvGrpSpPr>
          <p:grpSpPr>
            <a:xfrm>
              <a:off x="4430809" y="3971518"/>
              <a:ext cx="4185967" cy="2172320"/>
              <a:chOff x="1260476" y="1824038"/>
              <a:chExt cx="5821363" cy="3021013"/>
            </a:xfrm>
          </p:grpSpPr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1876426" y="1851025"/>
                <a:ext cx="103188" cy="212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 </a:t>
                </a:r>
                <a:endParaRPr kumimoji="0" 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3" name="Rectangle 7"/>
              <p:cNvSpPr>
                <a:spLocks noChangeArrowheads="1"/>
              </p:cNvSpPr>
              <p:nvPr/>
            </p:nvSpPr>
            <p:spPr bwMode="auto">
              <a:xfrm>
                <a:off x="1379538" y="3275013"/>
                <a:ext cx="153988" cy="31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 </a:t>
                </a:r>
                <a:endParaRPr kumimoji="0" 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4" name="Freeform 10"/>
              <p:cNvSpPr>
                <a:spLocks noEditPoints="1"/>
              </p:cNvSpPr>
              <p:nvPr/>
            </p:nvSpPr>
            <p:spPr bwMode="auto">
              <a:xfrm>
                <a:off x="1260476" y="2667000"/>
                <a:ext cx="5821363" cy="1189038"/>
              </a:xfrm>
              <a:custGeom>
                <a:avLst/>
                <a:gdLst/>
                <a:ahLst/>
                <a:cxnLst>
                  <a:cxn ang="0">
                    <a:pos x="147" y="1950"/>
                  </a:cxn>
                  <a:cxn ang="0">
                    <a:pos x="331" y="1783"/>
                  </a:cxn>
                  <a:cxn ang="0">
                    <a:pos x="509" y="1635"/>
                  </a:cxn>
                  <a:cxn ang="0">
                    <a:pos x="613" y="1574"/>
                  </a:cxn>
                  <a:cxn ang="0">
                    <a:pos x="846" y="1390"/>
                  </a:cxn>
                  <a:cxn ang="0">
                    <a:pos x="899" y="1354"/>
                  </a:cxn>
                  <a:cxn ang="0">
                    <a:pos x="1110" y="1238"/>
                  </a:cxn>
                  <a:cxn ang="0">
                    <a:pos x="1306" y="1099"/>
                  </a:cxn>
                  <a:cxn ang="0">
                    <a:pos x="1359" y="1078"/>
                  </a:cxn>
                  <a:cxn ang="0">
                    <a:pos x="1678" y="911"/>
                  </a:cxn>
                  <a:cxn ang="0">
                    <a:pos x="1884" y="788"/>
                  </a:cxn>
                  <a:cxn ang="0">
                    <a:pos x="1943" y="761"/>
                  </a:cxn>
                  <a:cxn ang="0">
                    <a:pos x="2169" y="677"/>
                  </a:cxn>
                  <a:cxn ang="0">
                    <a:pos x="2383" y="571"/>
                  </a:cxn>
                  <a:cxn ang="0">
                    <a:pos x="2439" y="558"/>
                  </a:cxn>
                  <a:cxn ang="0">
                    <a:pos x="2780" y="442"/>
                  </a:cxn>
                  <a:cxn ang="0">
                    <a:pos x="2937" y="371"/>
                  </a:cxn>
                  <a:cxn ang="0">
                    <a:pos x="3069" y="349"/>
                  </a:cxn>
                  <a:cxn ang="0">
                    <a:pos x="3305" y="273"/>
                  </a:cxn>
                  <a:cxn ang="0">
                    <a:pos x="3528" y="211"/>
                  </a:cxn>
                  <a:cxn ang="0">
                    <a:pos x="3652" y="197"/>
                  </a:cxn>
                  <a:cxn ang="0">
                    <a:pos x="3936" y="126"/>
                  </a:cxn>
                  <a:cxn ang="0">
                    <a:pos x="3998" y="114"/>
                  </a:cxn>
                  <a:cxn ang="0">
                    <a:pos x="4239" y="95"/>
                  </a:cxn>
                  <a:cxn ang="0">
                    <a:pos x="4475" y="49"/>
                  </a:cxn>
                  <a:cxn ang="0">
                    <a:pos x="4532" y="52"/>
                  </a:cxn>
                  <a:cxn ang="0">
                    <a:pos x="4891" y="31"/>
                  </a:cxn>
                  <a:cxn ang="0">
                    <a:pos x="5102" y="3"/>
                  </a:cxn>
                  <a:cxn ang="0">
                    <a:pos x="5195" y="19"/>
                  </a:cxn>
                  <a:cxn ang="0">
                    <a:pos x="5442" y="8"/>
                  </a:cxn>
                  <a:cxn ang="0">
                    <a:pos x="5674" y="8"/>
                  </a:cxn>
                  <a:cxn ang="0">
                    <a:pos x="5833" y="30"/>
                  </a:cxn>
                  <a:cxn ang="0">
                    <a:pos x="6090" y="36"/>
                  </a:cxn>
                  <a:cxn ang="0">
                    <a:pos x="6153" y="42"/>
                  </a:cxn>
                  <a:cxn ang="0">
                    <a:pos x="6390" y="86"/>
                  </a:cxn>
                  <a:cxn ang="0">
                    <a:pos x="6630" y="105"/>
                  </a:cxn>
                  <a:cxn ang="0">
                    <a:pos x="6684" y="122"/>
                  </a:cxn>
                  <a:cxn ang="0">
                    <a:pos x="7036" y="198"/>
                  </a:cxn>
                  <a:cxn ang="0">
                    <a:pos x="7273" y="235"/>
                  </a:cxn>
                  <a:cxn ang="0">
                    <a:pos x="7335" y="251"/>
                  </a:cxn>
                  <a:cxn ang="0">
                    <a:pos x="7563" y="330"/>
                  </a:cxn>
                  <a:cxn ang="0">
                    <a:pos x="7797" y="386"/>
                  </a:cxn>
                  <a:cxn ang="0">
                    <a:pos x="7847" y="411"/>
                  </a:cxn>
                  <a:cxn ang="0">
                    <a:pos x="8184" y="539"/>
                  </a:cxn>
                  <a:cxn ang="0">
                    <a:pos x="8333" y="578"/>
                  </a:cxn>
                  <a:cxn ang="0">
                    <a:pos x="8465" y="652"/>
                  </a:cxn>
                  <a:cxn ang="0">
                    <a:pos x="8696" y="744"/>
                  </a:cxn>
                  <a:cxn ang="0">
                    <a:pos x="8908" y="838"/>
                  </a:cxn>
                  <a:cxn ang="0">
                    <a:pos x="9004" y="903"/>
                  </a:cxn>
                  <a:cxn ang="0">
                    <a:pos x="9276" y="1033"/>
                  </a:cxn>
                  <a:cxn ang="0">
                    <a:pos x="9332" y="1064"/>
                  </a:cxn>
                  <a:cxn ang="0">
                    <a:pos x="9529" y="1202"/>
                  </a:cxn>
                  <a:cxn ang="0">
                    <a:pos x="9740" y="1318"/>
                  </a:cxn>
                  <a:cxn ang="0">
                    <a:pos x="9782" y="1356"/>
                  </a:cxn>
                  <a:cxn ang="0">
                    <a:pos x="10071" y="1569"/>
                  </a:cxn>
                  <a:cxn ang="0">
                    <a:pos x="10273" y="1700"/>
                  </a:cxn>
                  <a:cxn ang="0">
                    <a:pos x="10323" y="1741"/>
                  </a:cxn>
                  <a:cxn ang="0">
                    <a:pos x="10498" y="1906"/>
                  </a:cxn>
                  <a:cxn ang="0">
                    <a:pos x="10688" y="2053"/>
                  </a:cxn>
                  <a:cxn ang="0">
                    <a:pos x="10724" y="2097"/>
                  </a:cxn>
                </a:cxnLst>
                <a:rect l="0" t="0" r="r" b="b"/>
                <a:pathLst>
                  <a:path w="10869" h="2229">
                    <a:moveTo>
                      <a:pt x="3" y="2052"/>
                    </a:moveTo>
                    <a:lnTo>
                      <a:pt x="88" y="1979"/>
                    </a:lnTo>
                    <a:cubicBezTo>
                      <a:pt x="92" y="1977"/>
                      <a:pt x="97" y="1977"/>
                      <a:pt x="100" y="1980"/>
                    </a:cubicBezTo>
                    <a:cubicBezTo>
                      <a:pt x="102" y="1984"/>
                      <a:pt x="102" y="1989"/>
                      <a:pt x="99" y="1992"/>
                    </a:cubicBezTo>
                    <a:lnTo>
                      <a:pt x="14" y="2065"/>
                    </a:lnTo>
                    <a:cubicBezTo>
                      <a:pt x="10" y="2067"/>
                      <a:pt x="5" y="2067"/>
                      <a:pt x="2" y="2064"/>
                    </a:cubicBezTo>
                    <a:cubicBezTo>
                      <a:pt x="0" y="2060"/>
                      <a:pt x="0" y="2055"/>
                      <a:pt x="3" y="2052"/>
                    </a:cubicBezTo>
                    <a:close/>
                    <a:moveTo>
                      <a:pt x="137" y="1938"/>
                    </a:moveTo>
                    <a:lnTo>
                      <a:pt x="137" y="1938"/>
                    </a:lnTo>
                    <a:cubicBezTo>
                      <a:pt x="140" y="1935"/>
                      <a:pt x="145" y="1935"/>
                      <a:pt x="148" y="1939"/>
                    </a:cubicBezTo>
                    <a:cubicBezTo>
                      <a:pt x="151" y="1942"/>
                      <a:pt x="151" y="1947"/>
                      <a:pt x="147" y="1950"/>
                    </a:cubicBezTo>
                    <a:lnTo>
                      <a:pt x="147" y="1950"/>
                    </a:lnTo>
                    <a:cubicBezTo>
                      <a:pt x="144" y="1953"/>
                      <a:pt x="139" y="1952"/>
                      <a:pt x="136" y="1949"/>
                    </a:cubicBezTo>
                    <a:cubicBezTo>
                      <a:pt x="133" y="1946"/>
                      <a:pt x="133" y="1941"/>
                      <a:pt x="137" y="1938"/>
                    </a:cubicBezTo>
                    <a:close/>
                    <a:moveTo>
                      <a:pt x="185" y="1896"/>
                    </a:moveTo>
                    <a:lnTo>
                      <a:pt x="270" y="1823"/>
                    </a:lnTo>
                    <a:cubicBezTo>
                      <a:pt x="274" y="1820"/>
                      <a:pt x="279" y="1821"/>
                      <a:pt x="282" y="1824"/>
                    </a:cubicBezTo>
                    <a:cubicBezTo>
                      <a:pt x="285" y="1827"/>
                      <a:pt x="284" y="1832"/>
                      <a:pt x="281" y="1835"/>
                    </a:cubicBezTo>
                    <a:lnTo>
                      <a:pt x="196" y="1908"/>
                    </a:lnTo>
                    <a:cubicBezTo>
                      <a:pt x="192" y="1911"/>
                      <a:pt x="187" y="1911"/>
                      <a:pt x="185" y="1907"/>
                    </a:cubicBezTo>
                    <a:cubicBezTo>
                      <a:pt x="182" y="1904"/>
                      <a:pt x="182" y="1899"/>
                      <a:pt x="185" y="1896"/>
                    </a:cubicBezTo>
                    <a:close/>
                    <a:moveTo>
                      <a:pt x="320" y="1782"/>
                    </a:moveTo>
                    <a:lnTo>
                      <a:pt x="320" y="1782"/>
                    </a:lnTo>
                    <a:cubicBezTo>
                      <a:pt x="323" y="1780"/>
                      <a:pt x="328" y="1780"/>
                      <a:pt x="331" y="1783"/>
                    </a:cubicBezTo>
                    <a:cubicBezTo>
                      <a:pt x="334" y="1787"/>
                      <a:pt x="334" y="1792"/>
                      <a:pt x="330" y="1795"/>
                    </a:cubicBezTo>
                    <a:lnTo>
                      <a:pt x="330" y="1795"/>
                    </a:lnTo>
                    <a:cubicBezTo>
                      <a:pt x="327" y="1797"/>
                      <a:pt x="322" y="1797"/>
                      <a:pt x="319" y="1794"/>
                    </a:cubicBezTo>
                    <a:cubicBezTo>
                      <a:pt x="316" y="1790"/>
                      <a:pt x="316" y="1785"/>
                      <a:pt x="320" y="1782"/>
                    </a:cubicBezTo>
                    <a:close/>
                    <a:moveTo>
                      <a:pt x="371" y="1743"/>
                    </a:moveTo>
                    <a:lnTo>
                      <a:pt x="459" y="1674"/>
                    </a:lnTo>
                    <a:cubicBezTo>
                      <a:pt x="462" y="1671"/>
                      <a:pt x="467" y="1672"/>
                      <a:pt x="470" y="1675"/>
                    </a:cubicBezTo>
                    <a:cubicBezTo>
                      <a:pt x="473" y="1679"/>
                      <a:pt x="472" y="1684"/>
                      <a:pt x="469" y="1687"/>
                    </a:cubicBezTo>
                    <a:lnTo>
                      <a:pt x="380" y="1755"/>
                    </a:lnTo>
                    <a:cubicBezTo>
                      <a:pt x="377" y="1758"/>
                      <a:pt x="372" y="1758"/>
                      <a:pt x="369" y="1754"/>
                    </a:cubicBezTo>
                    <a:cubicBezTo>
                      <a:pt x="366" y="1751"/>
                      <a:pt x="367" y="1746"/>
                      <a:pt x="371" y="1743"/>
                    </a:cubicBezTo>
                    <a:close/>
                    <a:moveTo>
                      <a:pt x="509" y="1635"/>
                    </a:moveTo>
                    <a:lnTo>
                      <a:pt x="509" y="1635"/>
                    </a:lnTo>
                    <a:cubicBezTo>
                      <a:pt x="512" y="1632"/>
                      <a:pt x="517" y="1632"/>
                      <a:pt x="520" y="1636"/>
                    </a:cubicBezTo>
                    <a:cubicBezTo>
                      <a:pt x="523" y="1639"/>
                      <a:pt x="523" y="1644"/>
                      <a:pt x="519" y="1647"/>
                    </a:cubicBezTo>
                    <a:lnTo>
                      <a:pt x="519" y="1647"/>
                    </a:lnTo>
                    <a:cubicBezTo>
                      <a:pt x="516" y="1650"/>
                      <a:pt x="511" y="1649"/>
                      <a:pt x="508" y="1646"/>
                    </a:cubicBezTo>
                    <a:cubicBezTo>
                      <a:pt x="505" y="1643"/>
                      <a:pt x="506" y="1638"/>
                      <a:pt x="509" y="1635"/>
                    </a:cubicBezTo>
                    <a:close/>
                    <a:moveTo>
                      <a:pt x="560" y="1595"/>
                    </a:moveTo>
                    <a:lnTo>
                      <a:pt x="604" y="1561"/>
                    </a:lnTo>
                    <a:lnTo>
                      <a:pt x="650" y="1528"/>
                    </a:lnTo>
                    <a:cubicBezTo>
                      <a:pt x="654" y="1526"/>
                      <a:pt x="659" y="1527"/>
                      <a:pt x="661" y="1530"/>
                    </a:cubicBezTo>
                    <a:cubicBezTo>
                      <a:pt x="664" y="1534"/>
                      <a:pt x="663" y="1539"/>
                      <a:pt x="659" y="1542"/>
                    </a:cubicBezTo>
                    <a:lnTo>
                      <a:pt x="613" y="1574"/>
                    </a:lnTo>
                    <a:lnTo>
                      <a:pt x="570" y="1608"/>
                    </a:lnTo>
                    <a:cubicBezTo>
                      <a:pt x="566" y="1611"/>
                      <a:pt x="561" y="1610"/>
                      <a:pt x="558" y="1606"/>
                    </a:cubicBezTo>
                    <a:cubicBezTo>
                      <a:pt x="556" y="1603"/>
                      <a:pt x="556" y="1598"/>
                      <a:pt x="560" y="1595"/>
                    </a:cubicBezTo>
                    <a:close/>
                    <a:moveTo>
                      <a:pt x="702" y="1492"/>
                    </a:moveTo>
                    <a:lnTo>
                      <a:pt x="702" y="1492"/>
                    </a:lnTo>
                    <a:cubicBezTo>
                      <a:pt x="706" y="1489"/>
                      <a:pt x="711" y="1490"/>
                      <a:pt x="714" y="1493"/>
                    </a:cubicBezTo>
                    <a:cubicBezTo>
                      <a:pt x="716" y="1497"/>
                      <a:pt x="715" y="1502"/>
                      <a:pt x="712" y="1505"/>
                    </a:cubicBezTo>
                    <a:lnTo>
                      <a:pt x="712" y="1505"/>
                    </a:lnTo>
                    <a:cubicBezTo>
                      <a:pt x="708" y="1507"/>
                      <a:pt x="703" y="1506"/>
                      <a:pt x="701" y="1503"/>
                    </a:cubicBezTo>
                    <a:cubicBezTo>
                      <a:pt x="698" y="1499"/>
                      <a:pt x="699" y="1494"/>
                      <a:pt x="702" y="1492"/>
                    </a:cubicBezTo>
                    <a:close/>
                    <a:moveTo>
                      <a:pt x="755" y="1455"/>
                    </a:moveTo>
                    <a:lnTo>
                      <a:pt x="846" y="1390"/>
                    </a:lnTo>
                    <a:cubicBezTo>
                      <a:pt x="850" y="1388"/>
                      <a:pt x="855" y="1389"/>
                      <a:pt x="858" y="1392"/>
                    </a:cubicBezTo>
                    <a:cubicBezTo>
                      <a:pt x="860" y="1396"/>
                      <a:pt x="859" y="1401"/>
                      <a:pt x="856" y="1403"/>
                    </a:cubicBezTo>
                    <a:lnTo>
                      <a:pt x="764" y="1468"/>
                    </a:lnTo>
                    <a:cubicBezTo>
                      <a:pt x="760" y="1470"/>
                      <a:pt x="755" y="1470"/>
                      <a:pt x="753" y="1466"/>
                    </a:cubicBezTo>
                    <a:cubicBezTo>
                      <a:pt x="750" y="1462"/>
                      <a:pt x="751" y="1457"/>
                      <a:pt x="755" y="1455"/>
                    </a:cubicBezTo>
                    <a:close/>
                    <a:moveTo>
                      <a:pt x="899" y="1354"/>
                    </a:moveTo>
                    <a:lnTo>
                      <a:pt x="899" y="1354"/>
                    </a:lnTo>
                    <a:cubicBezTo>
                      <a:pt x="902" y="1351"/>
                      <a:pt x="907" y="1352"/>
                      <a:pt x="910" y="1355"/>
                    </a:cubicBezTo>
                    <a:cubicBezTo>
                      <a:pt x="913" y="1359"/>
                      <a:pt x="912" y="1364"/>
                      <a:pt x="908" y="1367"/>
                    </a:cubicBezTo>
                    <a:lnTo>
                      <a:pt x="908" y="1367"/>
                    </a:lnTo>
                    <a:cubicBezTo>
                      <a:pt x="905" y="1369"/>
                      <a:pt x="900" y="1368"/>
                      <a:pt x="897" y="1365"/>
                    </a:cubicBezTo>
                    <a:cubicBezTo>
                      <a:pt x="894" y="1361"/>
                      <a:pt x="895" y="1356"/>
                      <a:pt x="899" y="1354"/>
                    </a:cubicBezTo>
                    <a:close/>
                    <a:moveTo>
                      <a:pt x="953" y="1318"/>
                    </a:moveTo>
                    <a:lnTo>
                      <a:pt x="1047" y="1258"/>
                    </a:lnTo>
                    <a:cubicBezTo>
                      <a:pt x="1051" y="1256"/>
                      <a:pt x="1056" y="1257"/>
                      <a:pt x="1058" y="1261"/>
                    </a:cubicBezTo>
                    <a:cubicBezTo>
                      <a:pt x="1061" y="1265"/>
                      <a:pt x="1060" y="1270"/>
                      <a:pt x="1056" y="1272"/>
                    </a:cubicBezTo>
                    <a:lnTo>
                      <a:pt x="961" y="1332"/>
                    </a:lnTo>
                    <a:cubicBezTo>
                      <a:pt x="957" y="1334"/>
                      <a:pt x="953" y="1333"/>
                      <a:pt x="950" y="1329"/>
                    </a:cubicBezTo>
                    <a:cubicBezTo>
                      <a:pt x="948" y="1326"/>
                      <a:pt x="949" y="1321"/>
                      <a:pt x="953" y="1318"/>
                    </a:cubicBezTo>
                    <a:close/>
                    <a:moveTo>
                      <a:pt x="1101" y="1224"/>
                    </a:moveTo>
                    <a:lnTo>
                      <a:pt x="1101" y="1224"/>
                    </a:lnTo>
                    <a:cubicBezTo>
                      <a:pt x="1105" y="1222"/>
                      <a:pt x="1110" y="1223"/>
                      <a:pt x="1112" y="1227"/>
                    </a:cubicBezTo>
                    <a:cubicBezTo>
                      <a:pt x="1115" y="1230"/>
                      <a:pt x="1114" y="1235"/>
                      <a:pt x="1110" y="1238"/>
                    </a:cubicBezTo>
                    <a:lnTo>
                      <a:pt x="1110" y="1238"/>
                    </a:lnTo>
                    <a:cubicBezTo>
                      <a:pt x="1106" y="1240"/>
                      <a:pt x="1101" y="1239"/>
                      <a:pt x="1099" y="1235"/>
                    </a:cubicBezTo>
                    <a:cubicBezTo>
                      <a:pt x="1097" y="1232"/>
                      <a:pt x="1098" y="1227"/>
                      <a:pt x="1101" y="1224"/>
                    </a:cubicBezTo>
                    <a:close/>
                    <a:moveTo>
                      <a:pt x="1156" y="1190"/>
                    </a:moveTo>
                    <a:lnTo>
                      <a:pt x="1238" y="1138"/>
                    </a:lnTo>
                    <a:lnTo>
                      <a:pt x="1251" y="1130"/>
                    </a:lnTo>
                    <a:cubicBezTo>
                      <a:pt x="1255" y="1128"/>
                      <a:pt x="1260" y="1130"/>
                      <a:pt x="1262" y="1133"/>
                    </a:cubicBezTo>
                    <a:cubicBezTo>
                      <a:pt x="1264" y="1137"/>
                      <a:pt x="1263" y="1142"/>
                      <a:pt x="1259" y="1144"/>
                    </a:cubicBezTo>
                    <a:lnTo>
                      <a:pt x="1247" y="1151"/>
                    </a:lnTo>
                    <a:lnTo>
                      <a:pt x="1164" y="1204"/>
                    </a:lnTo>
                    <a:cubicBezTo>
                      <a:pt x="1160" y="1206"/>
                      <a:pt x="1155" y="1205"/>
                      <a:pt x="1153" y="1201"/>
                    </a:cubicBezTo>
                    <a:cubicBezTo>
                      <a:pt x="1151" y="1197"/>
                      <a:pt x="1152" y="1192"/>
                      <a:pt x="1156" y="1190"/>
                    </a:cubicBezTo>
                    <a:close/>
                    <a:moveTo>
                      <a:pt x="1306" y="1099"/>
                    </a:moveTo>
                    <a:lnTo>
                      <a:pt x="1306" y="1099"/>
                    </a:lnTo>
                    <a:cubicBezTo>
                      <a:pt x="1310" y="1097"/>
                      <a:pt x="1315" y="1098"/>
                      <a:pt x="1317" y="1101"/>
                    </a:cubicBezTo>
                    <a:cubicBezTo>
                      <a:pt x="1319" y="1105"/>
                      <a:pt x="1318" y="1110"/>
                      <a:pt x="1315" y="1112"/>
                    </a:cubicBezTo>
                    <a:lnTo>
                      <a:pt x="1315" y="1112"/>
                    </a:lnTo>
                    <a:cubicBezTo>
                      <a:pt x="1311" y="1115"/>
                      <a:pt x="1306" y="1114"/>
                      <a:pt x="1304" y="1110"/>
                    </a:cubicBezTo>
                    <a:cubicBezTo>
                      <a:pt x="1301" y="1106"/>
                      <a:pt x="1302" y="1101"/>
                      <a:pt x="1306" y="1099"/>
                    </a:cubicBezTo>
                    <a:close/>
                    <a:moveTo>
                      <a:pt x="1362" y="1067"/>
                    </a:moveTo>
                    <a:lnTo>
                      <a:pt x="1459" y="1011"/>
                    </a:lnTo>
                    <a:cubicBezTo>
                      <a:pt x="1463" y="1009"/>
                      <a:pt x="1468" y="1010"/>
                      <a:pt x="1470" y="1014"/>
                    </a:cubicBezTo>
                    <a:cubicBezTo>
                      <a:pt x="1472" y="1018"/>
                      <a:pt x="1471" y="1023"/>
                      <a:pt x="1467" y="1025"/>
                    </a:cubicBezTo>
                    <a:lnTo>
                      <a:pt x="1370" y="1081"/>
                    </a:lnTo>
                    <a:cubicBezTo>
                      <a:pt x="1366" y="1083"/>
                      <a:pt x="1361" y="1082"/>
                      <a:pt x="1359" y="1078"/>
                    </a:cubicBezTo>
                    <a:cubicBezTo>
                      <a:pt x="1357" y="1074"/>
                      <a:pt x="1358" y="1069"/>
                      <a:pt x="1362" y="1067"/>
                    </a:cubicBezTo>
                    <a:close/>
                    <a:moveTo>
                      <a:pt x="1514" y="980"/>
                    </a:moveTo>
                    <a:lnTo>
                      <a:pt x="1514" y="980"/>
                    </a:lnTo>
                    <a:cubicBezTo>
                      <a:pt x="1518" y="977"/>
                      <a:pt x="1523" y="978"/>
                      <a:pt x="1525" y="982"/>
                    </a:cubicBezTo>
                    <a:cubicBezTo>
                      <a:pt x="1528" y="986"/>
                      <a:pt x="1527" y="991"/>
                      <a:pt x="1523" y="993"/>
                    </a:cubicBezTo>
                    <a:lnTo>
                      <a:pt x="1523" y="993"/>
                    </a:lnTo>
                    <a:cubicBezTo>
                      <a:pt x="1519" y="996"/>
                      <a:pt x="1514" y="995"/>
                      <a:pt x="1512" y="991"/>
                    </a:cubicBezTo>
                    <a:cubicBezTo>
                      <a:pt x="1510" y="987"/>
                      <a:pt x="1511" y="982"/>
                      <a:pt x="1514" y="980"/>
                    </a:cubicBezTo>
                    <a:close/>
                    <a:moveTo>
                      <a:pt x="1571" y="948"/>
                    </a:moveTo>
                    <a:lnTo>
                      <a:pt x="1671" y="897"/>
                    </a:lnTo>
                    <a:cubicBezTo>
                      <a:pt x="1675" y="895"/>
                      <a:pt x="1679" y="897"/>
                      <a:pt x="1681" y="901"/>
                    </a:cubicBezTo>
                    <a:cubicBezTo>
                      <a:pt x="1683" y="904"/>
                      <a:pt x="1682" y="909"/>
                      <a:pt x="1678" y="911"/>
                    </a:cubicBezTo>
                    <a:lnTo>
                      <a:pt x="1578" y="962"/>
                    </a:lnTo>
                    <a:cubicBezTo>
                      <a:pt x="1574" y="964"/>
                      <a:pt x="1569" y="963"/>
                      <a:pt x="1567" y="959"/>
                    </a:cubicBezTo>
                    <a:cubicBezTo>
                      <a:pt x="1565" y="955"/>
                      <a:pt x="1567" y="950"/>
                      <a:pt x="1571" y="948"/>
                    </a:cubicBezTo>
                    <a:close/>
                    <a:moveTo>
                      <a:pt x="1727" y="868"/>
                    </a:moveTo>
                    <a:lnTo>
                      <a:pt x="1727" y="868"/>
                    </a:lnTo>
                    <a:cubicBezTo>
                      <a:pt x="1731" y="866"/>
                      <a:pt x="1736" y="867"/>
                      <a:pt x="1738" y="871"/>
                    </a:cubicBezTo>
                    <a:cubicBezTo>
                      <a:pt x="1740" y="875"/>
                      <a:pt x="1739" y="880"/>
                      <a:pt x="1735" y="882"/>
                    </a:cubicBezTo>
                    <a:lnTo>
                      <a:pt x="1735" y="882"/>
                    </a:lnTo>
                    <a:cubicBezTo>
                      <a:pt x="1731" y="884"/>
                      <a:pt x="1726" y="883"/>
                      <a:pt x="1724" y="879"/>
                    </a:cubicBezTo>
                    <a:cubicBezTo>
                      <a:pt x="1722" y="875"/>
                      <a:pt x="1724" y="870"/>
                      <a:pt x="1727" y="868"/>
                    </a:cubicBezTo>
                    <a:close/>
                    <a:moveTo>
                      <a:pt x="1785" y="839"/>
                    </a:moveTo>
                    <a:lnTo>
                      <a:pt x="1884" y="788"/>
                    </a:lnTo>
                    <a:cubicBezTo>
                      <a:pt x="1888" y="786"/>
                      <a:pt x="1893" y="788"/>
                      <a:pt x="1895" y="792"/>
                    </a:cubicBezTo>
                    <a:cubicBezTo>
                      <a:pt x="1897" y="796"/>
                      <a:pt x="1896" y="800"/>
                      <a:pt x="1892" y="802"/>
                    </a:cubicBezTo>
                    <a:lnTo>
                      <a:pt x="1792" y="853"/>
                    </a:lnTo>
                    <a:cubicBezTo>
                      <a:pt x="1788" y="855"/>
                      <a:pt x="1783" y="854"/>
                      <a:pt x="1781" y="850"/>
                    </a:cubicBezTo>
                    <a:cubicBezTo>
                      <a:pt x="1779" y="846"/>
                      <a:pt x="1781" y="841"/>
                      <a:pt x="1785" y="839"/>
                    </a:cubicBezTo>
                    <a:close/>
                    <a:moveTo>
                      <a:pt x="1943" y="761"/>
                    </a:moveTo>
                    <a:lnTo>
                      <a:pt x="1943" y="761"/>
                    </a:lnTo>
                    <a:cubicBezTo>
                      <a:pt x="1947" y="759"/>
                      <a:pt x="1951" y="761"/>
                      <a:pt x="1953" y="765"/>
                    </a:cubicBezTo>
                    <a:cubicBezTo>
                      <a:pt x="1955" y="769"/>
                      <a:pt x="1954" y="774"/>
                      <a:pt x="1950" y="776"/>
                    </a:cubicBezTo>
                    <a:lnTo>
                      <a:pt x="1950" y="776"/>
                    </a:lnTo>
                    <a:cubicBezTo>
                      <a:pt x="1946" y="777"/>
                      <a:pt x="1941" y="776"/>
                      <a:pt x="1939" y="772"/>
                    </a:cubicBezTo>
                    <a:cubicBezTo>
                      <a:pt x="1937" y="768"/>
                      <a:pt x="1939" y="763"/>
                      <a:pt x="1943" y="761"/>
                    </a:cubicBezTo>
                    <a:close/>
                    <a:moveTo>
                      <a:pt x="2001" y="735"/>
                    </a:moveTo>
                    <a:lnTo>
                      <a:pt x="2103" y="689"/>
                    </a:lnTo>
                    <a:cubicBezTo>
                      <a:pt x="2108" y="687"/>
                      <a:pt x="2112" y="689"/>
                      <a:pt x="2114" y="693"/>
                    </a:cubicBezTo>
                    <a:cubicBezTo>
                      <a:pt x="2116" y="697"/>
                      <a:pt x="2114" y="702"/>
                      <a:pt x="2110" y="704"/>
                    </a:cubicBezTo>
                    <a:lnTo>
                      <a:pt x="2008" y="749"/>
                    </a:lnTo>
                    <a:cubicBezTo>
                      <a:pt x="2004" y="751"/>
                      <a:pt x="1999" y="749"/>
                      <a:pt x="1997" y="745"/>
                    </a:cubicBezTo>
                    <a:cubicBezTo>
                      <a:pt x="1995" y="741"/>
                      <a:pt x="1997" y="737"/>
                      <a:pt x="2001" y="735"/>
                    </a:cubicBezTo>
                    <a:close/>
                    <a:moveTo>
                      <a:pt x="2162" y="663"/>
                    </a:moveTo>
                    <a:lnTo>
                      <a:pt x="2162" y="663"/>
                    </a:lnTo>
                    <a:cubicBezTo>
                      <a:pt x="2166" y="661"/>
                      <a:pt x="2170" y="663"/>
                      <a:pt x="2172" y="667"/>
                    </a:cubicBezTo>
                    <a:cubicBezTo>
                      <a:pt x="2174" y="671"/>
                      <a:pt x="2173" y="675"/>
                      <a:pt x="2169" y="677"/>
                    </a:cubicBezTo>
                    <a:lnTo>
                      <a:pt x="2169" y="677"/>
                    </a:lnTo>
                    <a:cubicBezTo>
                      <a:pt x="2165" y="679"/>
                      <a:pt x="2160" y="677"/>
                      <a:pt x="2158" y="673"/>
                    </a:cubicBezTo>
                    <a:cubicBezTo>
                      <a:pt x="2156" y="670"/>
                      <a:pt x="2158" y="665"/>
                      <a:pt x="2162" y="663"/>
                    </a:cubicBezTo>
                    <a:close/>
                    <a:moveTo>
                      <a:pt x="2220" y="637"/>
                    </a:moveTo>
                    <a:lnTo>
                      <a:pt x="2241" y="627"/>
                    </a:lnTo>
                    <a:lnTo>
                      <a:pt x="2324" y="594"/>
                    </a:lnTo>
                    <a:cubicBezTo>
                      <a:pt x="2329" y="593"/>
                      <a:pt x="2333" y="595"/>
                      <a:pt x="2335" y="599"/>
                    </a:cubicBezTo>
                    <a:cubicBezTo>
                      <a:pt x="2336" y="603"/>
                      <a:pt x="2334" y="608"/>
                      <a:pt x="2330" y="609"/>
                    </a:cubicBezTo>
                    <a:lnTo>
                      <a:pt x="2248" y="642"/>
                    </a:lnTo>
                    <a:lnTo>
                      <a:pt x="2227" y="651"/>
                    </a:lnTo>
                    <a:cubicBezTo>
                      <a:pt x="2223" y="653"/>
                      <a:pt x="2218" y="651"/>
                      <a:pt x="2216" y="647"/>
                    </a:cubicBezTo>
                    <a:cubicBezTo>
                      <a:pt x="2214" y="643"/>
                      <a:pt x="2216" y="638"/>
                      <a:pt x="2220" y="637"/>
                    </a:cubicBezTo>
                    <a:close/>
                    <a:moveTo>
                      <a:pt x="2383" y="571"/>
                    </a:moveTo>
                    <a:lnTo>
                      <a:pt x="2383" y="571"/>
                    </a:lnTo>
                    <a:cubicBezTo>
                      <a:pt x="2388" y="569"/>
                      <a:pt x="2392" y="571"/>
                      <a:pt x="2394" y="575"/>
                    </a:cubicBezTo>
                    <a:cubicBezTo>
                      <a:pt x="2396" y="579"/>
                      <a:pt x="2394" y="584"/>
                      <a:pt x="2390" y="586"/>
                    </a:cubicBezTo>
                    <a:lnTo>
                      <a:pt x="2390" y="586"/>
                    </a:lnTo>
                    <a:cubicBezTo>
                      <a:pt x="2386" y="587"/>
                      <a:pt x="2381" y="586"/>
                      <a:pt x="2380" y="582"/>
                    </a:cubicBezTo>
                    <a:cubicBezTo>
                      <a:pt x="2378" y="578"/>
                      <a:pt x="2379" y="573"/>
                      <a:pt x="2383" y="571"/>
                    </a:cubicBezTo>
                    <a:close/>
                    <a:moveTo>
                      <a:pt x="2443" y="547"/>
                    </a:moveTo>
                    <a:lnTo>
                      <a:pt x="2548" y="506"/>
                    </a:lnTo>
                    <a:cubicBezTo>
                      <a:pt x="2552" y="505"/>
                      <a:pt x="2556" y="507"/>
                      <a:pt x="2558" y="511"/>
                    </a:cubicBezTo>
                    <a:cubicBezTo>
                      <a:pt x="2560" y="515"/>
                      <a:pt x="2558" y="520"/>
                      <a:pt x="2554" y="521"/>
                    </a:cubicBezTo>
                    <a:lnTo>
                      <a:pt x="2449" y="562"/>
                    </a:lnTo>
                    <a:cubicBezTo>
                      <a:pt x="2445" y="564"/>
                      <a:pt x="2441" y="562"/>
                      <a:pt x="2439" y="558"/>
                    </a:cubicBezTo>
                    <a:cubicBezTo>
                      <a:pt x="2437" y="554"/>
                      <a:pt x="2439" y="549"/>
                      <a:pt x="2443" y="547"/>
                    </a:cubicBezTo>
                    <a:close/>
                    <a:moveTo>
                      <a:pt x="2608" y="484"/>
                    </a:moveTo>
                    <a:lnTo>
                      <a:pt x="2608" y="484"/>
                    </a:lnTo>
                    <a:cubicBezTo>
                      <a:pt x="2612" y="482"/>
                      <a:pt x="2616" y="484"/>
                      <a:pt x="2618" y="488"/>
                    </a:cubicBezTo>
                    <a:cubicBezTo>
                      <a:pt x="2620" y="492"/>
                      <a:pt x="2618" y="497"/>
                      <a:pt x="2613" y="499"/>
                    </a:cubicBezTo>
                    <a:lnTo>
                      <a:pt x="2613" y="499"/>
                    </a:lnTo>
                    <a:cubicBezTo>
                      <a:pt x="2609" y="500"/>
                      <a:pt x="2605" y="498"/>
                      <a:pt x="2603" y="494"/>
                    </a:cubicBezTo>
                    <a:cubicBezTo>
                      <a:pt x="2601" y="490"/>
                      <a:pt x="2603" y="485"/>
                      <a:pt x="2608" y="484"/>
                    </a:cubicBezTo>
                    <a:close/>
                    <a:moveTo>
                      <a:pt x="2668" y="463"/>
                    </a:moveTo>
                    <a:lnTo>
                      <a:pt x="2774" y="427"/>
                    </a:lnTo>
                    <a:cubicBezTo>
                      <a:pt x="2779" y="425"/>
                      <a:pt x="2783" y="427"/>
                      <a:pt x="2785" y="432"/>
                    </a:cubicBezTo>
                    <a:cubicBezTo>
                      <a:pt x="2786" y="436"/>
                      <a:pt x="2784" y="440"/>
                      <a:pt x="2780" y="442"/>
                    </a:cubicBezTo>
                    <a:lnTo>
                      <a:pt x="2674" y="478"/>
                    </a:lnTo>
                    <a:cubicBezTo>
                      <a:pt x="2669" y="479"/>
                      <a:pt x="2665" y="477"/>
                      <a:pt x="2663" y="473"/>
                    </a:cubicBezTo>
                    <a:cubicBezTo>
                      <a:pt x="2662" y="469"/>
                      <a:pt x="2664" y="464"/>
                      <a:pt x="2668" y="463"/>
                    </a:cubicBezTo>
                    <a:close/>
                    <a:moveTo>
                      <a:pt x="2835" y="406"/>
                    </a:moveTo>
                    <a:lnTo>
                      <a:pt x="2835" y="406"/>
                    </a:lnTo>
                    <a:cubicBezTo>
                      <a:pt x="2839" y="404"/>
                      <a:pt x="2843" y="406"/>
                      <a:pt x="2845" y="410"/>
                    </a:cubicBezTo>
                    <a:cubicBezTo>
                      <a:pt x="2847" y="415"/>
                      <a:pt x="2845" y="419"/>
                      <a:pt x="2840" y="421"/>
                    </a:cubicBezTo>
                    <a:lnTo>
                      <a:pt x="2840" y="421"/>
                    </a:lnTo>
                    <a:cubicBezTo>
                      <a:pt x="2836" y="422"/>
                      <a:pt x="2832" y="420"/>
                      <a:pt x="2830" y="416"/>
                    </a:cubicBezTo>
                    <a:cubicBezTo>
                      <a:pt x="2828" y="412"/>
                      <a:pt x="2831" y="408"/>
                      <a:pt x="2835" y="406"/>
                    </a:cubicBezTo>
                    <a:close/>
                    <a:moveTo>
                      <a:pt x="2896" y="385"/>
                    </a:moveTo>
                    <a:lnTo>
                      <a:pt x="2937" y="371"/>
                    </a:lnTo>
                    <a:lnTo>
                      <a:pt x="3003" y="352"/>
                    </a:lnTo>
                    <a:cubicBezTo>
                      <a:pt x="3007" y="350"/>
                      <a:pt x="3011" y="353"/>
                      <a:pt x="3013" y="357"/>
                    </a:cubicBezTo>
                    <a:cubicBezTo>
                      <a:pt x="3014" y="361"/>
                      <a:pt x="3012" y="366"/>
                      <a:pt x="3007" y="367"/>
                    </a:cubicBezTo>
                    <a:lnTo>
                      <a:pt x="2942" y="386"/>
                    </a:lnTo>
                    <a:lnTo>
                      <a:pt x="2901" y="400"/>
                    </a:lnTo>
                    <a:cubicBezTo>
                      <a:pt x="2897" y="402"/>
                      <a:pt x="2892" y="399"/>
                      <a:pt x="2891" y="395"/>
                    </a:cubicBezTo>
                    <a:cubicBezTo>
                      <a:pt x="2889" y="391"/>
                      <a:pt x="2891" y="387"/>
                      <a:pt x="2896" y="385"/>
                    </a:cubicBezTo>
                    <a:close/>
                    <a:moveTo>
                      <a:pt x="3064" y="334"/>
                    </a:moveTo>
                    <a:lnTo>
                      <a:pt x="3064" y="334"/>
                    </a:lnTo>
                    <a:cubicBezTo>
                      <a:pt x="3068" y="333"/>
                      <a:pt x="3073" y="335"/>
                      <a:pt x="3074" y="339"/>
                    </a:cubicBezTo>
                    <a:cubicBezTo>
                      <a:pt x="3075" y="343"/>
                      <a:pt x="3073" y="348"/>
                      <a:pt x="3069" y="349"/>
                    </a:cubicBezTo>
                    <a:lnTo>
                      <a:pt x="3069" y="349"/>
                    </a:lnTo>
                    <a:cubicBezTo>
                      <a:pt x="3065" y="350"/>
                      <a:pt x="3060" y="348"/>
                      <a:pt x="3059" y="344"/>
                    </a:cubicBezTo>
                    <a:cubicBezTo>
                      <a:pt x="3058" y="340"/>
                      <a:pt x="3060" y="335"/>
                      <a:pt x="3064" y="334"/>
                    </a:cubicBezTo>
                    <a:close/>
                    <a:moveTo>
                      <a:pt x="3126" y="316"/>
                    </a:moveTo>
                    <a:lnTo>
                      <a:pt x="3233" y="285"/>
                    </a:lnTo>
                    <a:cubicBezTo>
                      <a:pt x="3237" y="283"/>
                      <a:pt x="3242" y="286"/>
                      <a:pt x="3243" y="290"/>
                    </a:cubicBezTo>
                    <a:cubicBezTo>
                      <a:pt x="3244" y="294"/>
                      <a:pt x="3242" y="299"/>
                      <a:pt x="3238" y="300"/>
                    </a:cubicBezTo>
                    <a:lnTo>
                      <a:pt x="3130" y="331"/>
                    </a:lnTo>
                    <a:cubicBezTo>
                      <a:pt x="3126" y="333"/>
                      <a:pt x="3121" y="330"/>
                      <a:pt x="3120" y="326"/>
                    </a:cubicBezTo>
                    <a:cubicBezTo>
                      <a:pt x="3119" y="322"/>
                      <a:pt x="3121" y="317"/>
                      <a:pt x="3126" y="316"/>
                    </a:cubicBezTo>
                    <a:close/>
                    <a:moveTo>
                      <a:pt x="3295" y="267"/>
                    </a:moveTo>
                    <a:lnTo>
                      <a:pt x="3295" y="267"/>
                    </a:lnTo>
                    <a:cubicBezTo>
                      <a:pt x="3299" y="266"/>
                      <a:pt x="3304" y="268"/>
                      <a:pt x="3305" y="273"/>
                    </a:cubicBezTo>
                    <a:cubicBezTo>
                      <a:pt x="3306" y="277"/>
                      <a:pt x="3303" y="281"/>
                      <a:pt x="3299" y="282"/>
                    </a:cubicBezTo>
                    <a:lnTo>
                      <a:pt x="3299" y="282"/>
                    </a:lnTo>
                    <a:cubicBezTo>
                      <a:pt x="3295" y="283"/>
                      <a:pt x="3290" y="281"/>
                      <a:pt x="3289" y="277"/>
                    </a:cubicBezTo>
                    <a:cubicBezTo>
                      <a:pt x="3288" y="272"/>
                      <a:pt x="3291" y="268"/>
                      <a:pt x="3295" y="267"/>
                    </a:cubicBezTo>
                    <a:close/>
                    <a:moveTo>
                      <a:pt x="3357" y="252"/>
                    </a:moveTo>
                    <a:lnTo>
                      <a:pt x="3466" y="226"/>
                    </a:lnTo>
                    <a:cubicBezTo>
                      <a:pt x="3471" y="225"/>
                      <a:pt x="3475" y="227"/>
                      <a:pt x="3476" y="232"/>
                    </a:cubicBezTo>
                    <a:cubicBezTo>
                      <a:pt x="3477" y="236"/>
                      <a:pt x="3474" y="240"/>
                      <a:pt x="3470" y="241"/>
                    </a:cubicBezTo>
                    <a:lnTo>
                      <a:pt x="3361" y="267"/>
                    </a:lnTo>
                    <a:cubicBezTo>
                      <a:pt x="3357" y="268"/>
                      <a:pt x="3352" y="266"/>
                      <a:pt x="3351" y="262"/>
                    </a:cubicBezTo>
                    <a:cubicBezTo>
                      <a:pt x="3350" y="257"/>
                      <a:pt x="3353" y="253"/>
                      <a:pt x="3357" y="252"/>
                    </a:cubicBezTo>
                    <a:close/>
                    <a:moveTo>
                      <a:pt x="3528" y="211"/>
                    </a:moveTo>
                    <a:lnTo>
                      <a:pt x="3528" y="211"/>
                    </a:lnTo>
                    <a:cubicBezTo>
                      <a:pt x="3533" y="210"/>
                      <a:pt x="3537" y="212"/>
                      <a:pt x="3538" y="216"/>
                    </a:cubicBezTo>
                    <a:cubicBezTo>
                      <a:pt x="3539" y="221"/>
                      <a:pt x="3537" y="225"/>
                      <a:pt x="3532" y="226"/>
                    </a:cubicBezTo>
                    <a:lnTo>
                      <a:pt x="3532" y="226"/>
                    </a:lnTo>
                    <a:cubicBezTo>
                      <a:pt x="3528" y="227"/>
                      <a:pt x="3524" y="225"/>
                      <a:pt x="3523" y="220"/>
                    </a:cubicBezTo>
                    <a:cubicBezTo>
                      <a:pt x="3521" y="216"/>
                      <a:pt x="3524" y="212"/>
                      <a:pt x="3528" y="211"/>
                    </a:cubicBezTo>
                    <a:close/>
                    <a:moveTo>
                      <a:pt x="3591" y="196"/>
                    </a:moveTo>
                    <a:lnTo>
                      <a:pt x="3649" y="182"/>
                    </a:lnTo>
                    <a:lnTo>
                      <a:pt x="3700" y="172"/>
                    </a:lnTo>
                    <a:cubicBezTo>
                      <a:pt x="3705" y="171"/>
                      <a:pt x="3709" y="174"/>
                      <a:pt x="3710" y="178"/>
                    </a:cubicBezTo>
                    <a:cubicBezTo>
                      <a:pt x="3711" y="182"/>
                      <a:pt x="3708" y="186"/>
                      <a:pt x="3703" y="187"/>
                    </a:cubicBezTo>
                    <a:lnTo>
                      <a:pt x="3652" y="197"/>
                    </a:lnTo>
                    <a:lnTo>
                      <a:pt x="3594" y="211"/>
                    </a:lnTo>
                    <a:cubicBezTo>
                      <a:pt x="3590" y="212"/>
                      <a:pt x="3586" y="210"/>
                      <a:pt x="3585" y="205"/>
                    </a:cubicBezTo>
                    <a:cubicBezTo>
                      <a:pt x="3584" y="201"/>
                      <a:pt x="3586" y="197"/>
                      <a:pt x="3591" y="196"/>
                    </a:cubicBezTo>
                    <a:close/>
                    <a:moveTo>
                      <a:pt x="3763" y="160"/>
                    </a:moveTo>
                    <a:lnTo>
                      <a:pt x="3763" y="160"/>
                    </a:lnTo>
                    <a:cubicBezTo>
                      <a:pt x="3767" y="158"/>
                      <a:pt x="3771" y="161"/>
                      <a:pt x="3773" y="165"/>
                    </a:cubicBezTo>
                    <a:cubicBezTo>
                      <a:pt x="3774" y="170"/>
                      <a:pt x="3771" y="174"/>
                      <a:pt x="3767" y="175"/>
                    </a:cubicBezTo>
                    <a:lnTo>
                      <a:pt x="3767" y="175"/>
                    </a:lnTo>
                    <a:cubicBezTo>
                      <a:pt x="3762" y="176"/>
                      <a:pt x="3758" y="174"/>
                      <a:pt x="3757" y="169"/>
                    </a:cubicBezTo>
                    <a:cubicBezTo>
                      <a:pt x="3756" y="165"/>
                      <a:pt x="3759" y="161"/>
                      <a:pt x="3763" y="160"/>
                    </a:cubicBezTo>
                    <a:close/>
                    <a:moveTo>
                      <a:pt x="3826" y="147"/>
                    </a:moveTo>
                    <a:lnTo>
                      <a:pt x="3936" y="126"/>
                    </a:lnTo>
                    <a:cubicBezTo>
                      <a:pt x="3940" y="125"/>
                      <a:pt x="3945" y="128"/>
                      <a:pt x="3945" y="132"/>
                    </a:cubicBezTo>
                    <a:cubicBezTo>
                      <a:pt x="3946" y="137"/>
                      <a:pt x="3943" y="141"/>
                      <a:pt x="3939" y="142"/>
                    </a:cubicBezTo>
                    <a:lnTo>
                      <a:pt x="3829" y="163"/>
                    </a:lnTo>
                    <a:cubicBezTo>
                      <a:pt x="3825" y="164"/>
                      <a:pt x="3821" y="161"/>
                      <a:pt x="3820" y="157"/>
                    </a:cubicBezTo>
                    <a:cubicBezTo>
                      <a:pt x="3819" y="152"/>
                      <a:pt x="3822" y="148"/>
                      <a:pt x="3826" y="147"/>
                    </a:cubicBezTo>
                    <a:close/>
                    <a:moveTo>
                      <a:pt x="3998" y="114"/>
                    </a:moveTo>
                    <a:lnTo>
                      <a:pt x="3998" y="114"/>
                    </a:lnTo>
                    <a:cubicBezTo>
                      <a:pt x="4003" y="113"/>
                      <a:pt x="4007" y="115"/>
                      <a:pt x="4008" y="120"/>
                    </a:cubicBezTo>
                    <a:cubicBezTo>
                      <a:pt x="4009" y="124"/>
                      <a:pt x="4007" y="128"/>
                      <a:pt x="4002" y="129"/>
                    </a:cubicBezTo>
                    <a:lnTo>
                      <a:pt x="4002" y="129"/>
                    </a:lnTo>
                    <a:cubicBezTo>
                      <a:pt x="3998" y="130"/>
                      <a:pt x="3994" y="128"/>
                      <a:pt x="3993" y="124"/>
                    </a:cubicBezTo>
                    <a:cubicBezTo>
                      <a:pt x="3992" y="119"/>
                      <a:pt x="3994" y="115"/>
                      <a:pt x="3998" y="114"/>
                    </a:cubicBezTo>
                    <a:close/>
                    <a:moveTo>
                      <a:pt x="4063" y="104"/>
                    </a:moveTo>
                    <a:lnTo>
                      <a:pt x="4173" y="88"/>
                    </a:lnTo>
                    <a:cubicBezTo>
                      <a:pt x="4178" y="87"/>
                      <a:pt x="4182" y="91"/>
                      <a:pt x="4182" y="95"/>
                    </a:cubicBezTo>
                    <a:cubicBezTo>
                      <a:pt x="4183" y="99"/>
                      <a:pt x="4180" y="103"/>
                      <a:pt x="4176" y="104"/>
                    </a:cubicBezTo>
                    <a:lnTo>
                      <a:pt x="4065" y="120"/>
                    </a:lnTo>
                    <a:cubicBezTo>
                      <a:pt x="4060" y="121"/>
                      <a:pt x="4056" y="117"/>
                      <a:pt x="4056" y="113"/>
                    </a:cubicBezTo>
                    <a:cubicBezTo>
                      <a:pt x="4055" y="109"/>
                      <a:pt x="4058" y="105"/>
                      <a:pt x="4063" y="104"/>
                    </a:cubicBezTo>
                    <a:close/>
                    <a:moveTo>
                      <a:pt x="4236" y="79"/>
                    </a:moveTo>
                    <a:lnTo>
                      <a:pt x="4236" y="79"/>
                    </a:lnTo>
                    <a:cubicBezTo>
                      <a:pt x="4241" y="78"/>
                      <a:pt x="4245" y="81"/>
                      <a:pt x="4246" y="85"/>
                    </a:cubicBezTo>
                    <a:cubicBezTo>
                      <a:pt x="4247" y="90"/>
                      <a:pt x="4244" y="94"/>
                      <a:pt x="4239" y="95"/>
                    </a:cubicBezTo>
                    <a:lnTo>
                      <a:pt x="4239" y="95"/>
                    </a:lnTo>
                    <a:cubicBezTo>
                      <a:pt x="4235" y="96"/>
                      <a:pt x="4231" y="93"/>
                      <a:pt x="4230" y="88"/>
                    </a:cubicBezTo>
                    <a:cubicBezTo>
                      <a:pt x="4229" y="84"/>
                      <a:pt x="4232" y="80"/>
                      <a:pt x="4236" y="79"/>
                    </a:cubicBezTo>
                    <a:close/>
                    <a:moveTo>
                      <a:pt x="4300" y="70"/>
                    </a:moveTo>
                    <a:lnTo>
                      <a:pt x="4372" y="60"/>
                    </a:lnTo>
                    <a:lnTo>
                      <a:pt x="4412" y="56"/>
                    </a:lnTo>
                    <a:cubicBezTo>
                      <a:pt x="4416" y="55"/>
                      <a:pt x="4420" y="58"/>
                      <a:pt x="4420" y="63"/>
                    </a:cubicBezTo>
                    <a:cubicBezTo>
                      <a:pt x="4421" y="67"/>
                      <a:pt x="4418" y="71"/>
                      <a:pt x="4413" y="72"/>
                    </a:cubicBezTo>
                    <a:lnTo>
                      <a:pt x="4375" y="75"/>
                    </a:lnTo>
                    <a:lnTo>
                      <a:pt x="4302" y="86"/>
                    </a:lnTo>
                    <a:cubicBezTo>
                      <a:pt x="4298" y="86"/>
                      <a:pt x="4294" y="83"/>
                      <a:pt x="4293" y="79"/>
                    </a:cubicBezTo>
                    <a:cubicBezTo>
                      <a:pt x="4293" y="75"/>
                      <a:pt x="4296" y="71"/>
                      <a:pt x="4300" y="70"/>
                    </a:cubicBezTo>
                    <a:close/>
                    <a:moveTo>
                      <a:pt x="4475" y="49"/>
                    </a:moveTo>
                    <a:lnTo>
                      <a:pt x="4475" y="49"/>
                    </a:lnTo>
                    <a:cubicBezTo>
                      <a:pt x="4479" y="49"/>
                      <a:pt x="4483" y="52"/>
                      <a:pt x="4484" y="56"/>
                    </a:cubicBezTo>
                    <a:cubicBezTo>
                      <a:pt x="4485" y="61"/>
                      <a:pt x="4481" y="65"/>
                      <a:pt x="4477" y="65"/>
                    </a:cubicBezTo>
                    <a:lnTo>
                      <a:pt x="4477" y="65"/>
                    </a:lnTo>
                    <a:cubicBezTo>
                      <a:pt x="4473" y="66"/>
                      <a:pt x="4469" y="63"/>
                      <a:pt x="4468" y="58"/>
                    </a:cubicBezTo>
                    <a:cubicBezTo>
                      <a:pt x="4468" y="54"/>
                      <a:pt x="4471" y="50"/>
                      <a:pt x="4475" y="49"/>
                    </a:cubicBezTo>
                    <a:close/>
                    <a:moveTo>
                      <a:pt x="4539" y="43"/>
                    </a:moveTo>
                    <a:lnTo>
                      <a:pt x="4650" y="32"/>
                    </a:lnTo>
                    <a:cubicBezTo>
                      <a:pt x="4655" y="32"/>
                      <a:pt x="4659" y="35"/>
                      <a:pt x="4659" y="39"/>
                    </a:cubicBezTo>
                    <a:cubicBezTo>
                      <a:pt x="4660" y="44"/>
                      <a:pt x="4656" y="48"/>
                      <a:pt x="4652" y="48"/>
                    </a:cubicBezTo>
                    <a:lnTo>
                      <a:pt x="4540" y="59"/>
                    </a:lnTo>
                    <a:cubicBezTo>
                      <a:pt x="4536" y="59"/>
                      <a:pt x="4532" y="56"/>
                      <a:pt x="4532" y="52"/>
                    </a:cubicBezTo>
                    <a:cubicBezTo>
                      <a:pt x="4531" y="47"/>
                      <a:pt x="4535" y="44"/>
                      <a:pt x="4539" y="43"/>
                    </a:cubicBezTo>
                    <a:close/>
                    <a:moveTo>
                      <a:pt x="4714" y="26"/>
                    </a:moveTo>
                    <a:lnTo>
                      <a:pt x="4714" y="26"/>
                    </a:lnTo>
                    <a:cubicBezTo>
                      <a:pt x="4718" y="25"/>
                      <a:pt x="4722" y="28"/>
                      <a:pt x="4723" y="33"/>
                    </a:cubicBezTo>
                    <a:cubicBezTo>
                      <a:pt x="4723" y="37"/>
                      <a:pt x="4720" y="41"/>
                      <a:pt x="4716" y="42"/>
                    </a:cubicBezTo>
                    <a:lnTo>
                      <a:pt x="4716" y="42"/>
                    </a:lnTo>
                    <a:cubicBezTo>
                      <a:pt x="4711" y="42"/>
                      <a:pt x="4707" y="39"/>
                      <a:pt x="4707" y="35"/>
                    </a:cubicBezTo>
                    <a:cubicBezTo>
                      <a:pt x="4706" y="30"/>
                      <a:pt x="4709" y="26"/>
                      <a:pt x="4714" y="26"/>
                    </a:cubicBezTo>
                    <a:close/>
                    <a:moveTo>
                      <a:pt x="4778" y="21"/>
                    </a:moveTo>
                    <a:lnTo>
                      <a:pt x="4890" y="15"/>
                    </a:lnTo>
                    <a:cubicBezTo>
                      <a:pt x="4895" y="15"/>
                      <a:pt x="4898" y="18"/>
                      <a:pt x="4899" y="23"/>
                    </a:cubicBezTo>
                    <a:cubicBezTo>
                      <a:pt x="4899" y="27"/>
                      <a:pt x="4895" y="31"/>
                      <a:pt x="4891" y="31"/>
                    </a:cubicBezTo>
                    <a:lnTo>
                      <a:pt x="4779" y="37"/>
                    </a:lnTo>
                    <a:cubicBezTo>
                      <a:pt x="4775" y="37"/>
                      <a:pt x="4771" y="34"/>
                      <a:pt x="4771" y="30"/>
                    </a:cubicBezTo>
                    <a:cubicBezTo>
                      <a:pt x="4770" y="25"/>
                      <a:pt x="4774" y="21"/>
                      <a:pt x="4778" y="21"/>
                    </a:cubicBezTo>
                    <a:close/>
                    <a:moveTo>
                      <a:pt x="4954" y="12"/>
                    </a:moveTo>
                    <a:lnTo>
                      <a:pt x="4954" y="12"/>
                    </a:lnTo>
                    <a:cubicBezTo>
                      <a:pt x="4958" y="11"/>
                      <a:pt x="4962" y="15"/>
                      <a:pt x="4962" y="19"/>
                    </a:cubicBezTo>
                    <a:cubicBezTo>
                      <a:pt x="4963" y="23"/>
                      <a:pt x="4959" y="27"/>
                      <a:pt x="4955" y="28"/>
                    </a:cubicBezTo>
                    <a:lnTo>
                      <a:pt x="4955" y="28"/>
                    </a:lnTo>
                    <a:cubicBezTo>
                      <a:pt x="4951" y="28"/>
                      <a:pt x="4947" y="24"/>
                      <a:pt x="4946" y="20"/>
                    </a:cubicBezTo>
                    <a:cubicBezTo>
                      <a:pt x="4946" y="16"/>
                      <a:pt x="4950" y="12"/>
                      <a:pt x="4954" y="12"/>
                    </a:cubicBezTo>
                    <a:close/>
                    <a:moveTo>
                      <a:pt x="5018" y="8"/>
                    </a:moveTo>
                    <a:lnTo>
                      <a:pt x="5102" y="3"/>
                    </a:lnTo>
                    <a:lnTo>
                      <a:pt x="5130" y="3"/>
                    </a:lnTo>
                    <a:cubicBezTo>
                      <a:pt x="5135" y="3"/>
                      <a:pt x="5138" y="7"/>
                      <a:pt x="5138" y="11"/>
                    </a:cubicBezTo>
                    <a:cubicBezTo>
                      <a:pt x="5138" y="16"/>
                      <a:pt x="5135" y="19"/>
                      <a:pt x="5130" y="19"/>
                    </a:cubicBezTo>
                    <a:lnTo>
                      <a:pt x="5103" y="19"/>
                    </a:lnTo>
                    <a:lnTo>
                      <a:pt x="5019" y="24"/>
                    </a:lnTo>
                    <a:cubicBezTo>
                      <a:pt x="5014" y="24"/>
                      <a:pt x="5011" y="21"/>
                      <a:pt x="5010" y="17"/>
                    </a:cubicBezTo>
                    <a:cubicBezTo>
                      <a:pt x="5010" y="12"/>
                      <a:pt x="5014" y="8"/>
                      <a:pt x="5018" y="8"/>
                    </a:cubicBezTo>
                    <a:close/>
                    <a:moveTo>
                      <a:pt x="5194" y="3"/>
                    </a:moveTo>
                    <a:lnTo>
                      <a:pt x="5194" y="3"/>
                    </a:lnTo>
                    <a:cubicBezTo>
                      <a:pt x="5198" y="2"/>
                      <a:pt x="5202" y="6"/>
                      <a:pt x="5202" y="10"/>
                    </a:cubicBezTo>
                    <a:cubicBezTo>
                      <a:pt x="5203" y="15"/>
                      <a:pt x="5199" y="18"/>
                      <a:pt x="5195" y="19"/>
                    </a:cubicBezTo>
                    <a:lnTo>
                      <a:pt x="5195" y="19"/>
                    </a:lnTo>
                    <a:cubicBezTo>
                      <a:pt x="5190" y="19"/>
                      <a:pt x="5187" y="16"/>
                      <a:pt x="5186" y="11"/>
                    </a:cubicBezTo>
                    <a:cubicBezTo>
                      <a:pt x="5186" y="7"/>
                      <a:pt x="5189" y="3"/>
                      <a:pt x="5194" y="3"/>
                    </a:cubicBezTo>
                    <a:close/>
                    <a:moveTo>
                      <a:pt x="5258" y="2"/>
                    </a:moveTo>
                    <a:lnTo>
                      <a:pt x="5370" y="1"/>
                    </a:lnTo>
                    <a:cubicBezTo>
                      <a:pt x="5375" y="1"/>
                      <a:pt x="5378" y="5"/>
                      <a:pt x="5378" y="9"/>
                    </a:cubicBezTo>
                    <a:cubicBezTo>
                      <a:pt x="5378" y="14"/>
                      <a:pt x="5375" y="17"/>
                      <a:pt x="5370" y="17"/>
                    </a:cubicBezTo>
                    <a:lnTo>
                      <a:pt x="5258" y="18"/>
                    </a:lnTo>
                    <a:cubicBezTo>
                      <a:pt x="5254" y="18"/>
                      <a:pt x="5250" y="15"/>
                      <a:pt x="5250" y="10"/>
                    </a:cubicBezTo>
                    <a:cubicBezTo>
                      <a:pt x="5250" y="6"/>
                      <a:pt x="5254" y="2"/>
                      <a:pt x="5258" y="2"/>
                    </a:cubicBezTo>
                    <a:close/>
                    <a:moveTo>
                      <a:pt x="5434" y="1"/>
                    </a:moveTo>
                    <a:lnTo>
                      <a:pt x="5434" y="1"/>
                    </a:lnTo>
                    <a:cubicBezTo>
                      <a:pt x="5438" y="0"/>
                      <a:pt x="5442" y="4"/>
                      <a:pt x="5442" y="8"/>
                    </a:cubicBezTo>
                    <a:cubicBezTo>
                      <a:pt x="5443" y="13"/>
                      <a:pt x="5439" y="16"/>
                      <a:pt x="5435" y="17"/>
                    </a:cubicBezTo>
                    <a:lnTo>
                      <a:pt x="5435" y="17"/>
                    </a:lnTo>
                    <a:cubicBezTo>
                      <a:pt x="5430" y="17"/>
                      <a:pt x="5427" y="14"/>
                      <a:pt x="5426" y="9"/>
                    </a:cubicBezTo>
                    <a:cubicBezTo>
                      <a:pt x="5426" y="5"/>
                      <a:pt x="5429" y="1"/>
                      <a:pt x="5434" y="1"/>
                    </a:cubicBezTo>
                    <a:close/>
                    <a:moveTo>
                      <a:pt x="5499" y="2"/>
                    </a:moveTo>
                    <a:lnTo>
                      <a:pt x="5610" y="6"/>
                    </a:lnTo>
                    <a:cubicBezTo>
                      <a:pt x="5615" y="6"/>
                      <a:pt x="5618" y="10"/>
                      <a:pt x="5618" y="14"/>
                    </a:cubicBezTo>
                    <a:cubicBezTo>
                      <a:pt x="5618" y="19"/>
                      <a:pt x="5614" y="22"/>
                      <a:pt x="5610" y="22"/>
                    </a:cubicBezTo>
                    <a:lnTo>
                      <a:pt x="5498" y="18"/>
                    </a:lnTo>
                    <a:cubicBezTo>
                      <a:pt x="5494" y="17"/>
                      <a:pt x="5490" y="14"/>
                      <a:pt x="5490" y="9"/>
                    </a:cubicBezTo>
                    <a:cubicBezTo>
                      <a:pt x="5490" y="5"/>
                      <a:pt x="5494" y="1"/>
                      <a:pt x="5499" y="2"/>
                    </a:cubicBezTo>
                    <a:close/>
                    <a:moveTo>
                      <a:pt x="5674" y="8"/>
                    </a:moveTo>
                    <a:lnTo>
                      <a:pt x="5674" y="8"/>
                    </a:lnTo>
                    <a:cubicBezTo>
                      <a:pt x="5679" y="8"/>
                      <a:pt x="5682" y="12"/>
                      <a:pt x="5682" y="16"/>
                    </a:cubicBezTo>
                    <a:cubicBezTo>
                      <a:pt x="5682" y="21"/>
                      <a:pt x="5679" y="24"/>
                      <a:pt x="5674" y="24"/>
                    </a:cubicBezTo>
                    <a:lnTo>
                      <a:pt x="5674" y="24"/>
                    </a:lnTo>
                    <a:cubicBezTo>
                      <a:pt x="5670" y="24"/>
                      <a:pt x="5666" y="21"/>
                      <a:pt x="5666" y="16"/>
                    </a:cubicBezTo>
                    <a:cubicBezTo>
                      <a:pt x="5666" y="12"/>
                      <a:pt x="5670" y="8"/>
                      <a:pt x="5674" y="8"/>
                    </a:cubicBezTo>
                    <a:close/>
                    <a:moveTo>
                      <a:pt x="5738" y="11"/>
                    </a:moveTo>
                    <a:lnTo>
                      <a:pt x="5834" y="14"/>
                    </a:lnTo>
                    <a:lnTo>
                      <a:pt x="5851" y="16"/>
                    </a:lnTo>
                    <a:cubicBezTo>
                      <a:pt x="5855" y="16"/>
                      <a:pt x="5858" y="20"/>
                      <a:pt x="5858" y="25"/>
                    </a:cubicBezTo>
                    <a:cubicBezTo>
                      <a:pt x="5858" y="29"/>
                      <a:pt x="5854" y="32"/>
                      <a:pt x="5849" y="32"/>
                    </a:cubicBezTo>
                    <a:lnTo>
                      <a:pt x="5833" y="30"/>
                    </a:lnTo>
                    <a:lnTo>
                      <a:pt x="5738" y="27"/>
                    </a:lnTo>
                    <a:cubicBezTo>
                      <a:pt x="5733" y="27"/>
                      <a:pt x="5730" y="23"/>
                      <a:pt x="5730" y="19"/>
                    </a:cubicBezTo>
                    <a:cubicBezTo>
                      <a:pt x="5730" y="14"/>
                      <a:pt x="5734" y="11"/>
                      <a:pt x="5738" y="11"/>
                    </a:cubicBezTo>
                    <a:close/>
                    <a:moveTo>
                      <a:pt x="5914" y="21"/>
                    </a:moveTo>
                    <a:lnTo>
                      <a:pt x="5914" y="21"/>
                    </a:lnTo>
                    <a:cubicBezTo>
                      <a:pt x="5919" y="22"/>
                      <a:pt x="5922" y="25"/>
                      <a:pt x="5922" y="30"/>
                    </a:cubicBezTo>
                    <a:cubicBezTo>
                      <a:pt x="5921" y="34"/>
                      <a:pt x="5918" y="38"/>
                      <a:pt x="5913" y="37"/>
                    </a:cubicBezTo>
                    <a:lnTo>
                      <a:pt x="5913" y="37"/>
                    </a:lnTo>
                    <a:cubicBezTo>
                      <a:pt x="5909" y="37"/>
                      <a:pt x="5905" y="33"/>
                      <a:pt x="5906" y="29"/>
                    </a:cubicBezTo>
                    <a:cubicBezTo>
                      <a:pt x="5906" y="24"/>
                      <a:pt x="5910" y="21"/>
                      <a:pt x="5914" y="21"/>
                    </a:cubicBezTo>
                    <a:close/>
                    <a:moveTo>
                      <a:pt x="5978" y="27"/>
                    </a:moveTo>
                    <a:lnTo>
                      <a:pt x="6090" y="36"/>
                    </a:lnTo>
                    <a:cubicBezTo>
                      <a:pt x="6094" y="37"/>
                      <a:pt x="6097" y="41"/>
                      <a:pt x="6097" y="45"/>
                    </a:cubicBezTo>
                    <a:cubicBezTo>
                      <a:pt x="6097" y="49"/>
                      <a:pt x="6093" y="53"/>
                      <a:pt x="6088" y="52"/>
                    </a:cubicBezTo>
                    <a:lnTo>
                      <a:pt x="5977" y="43"/>
                    </a:lnTo>
                    <a:cubicBezTo>
                      <a:pt x="5972" y="42"/>
                      <a:pt x="5969" y="38"/>
                      <a:pt x="5970" y="34"/>
                    </a:cubicBezTo>
                    <a:cubicBezTo>
                      <a:pt x="5970" y="30"/>
                      <a:pt x="5974" y="26"/>
                      <a:pt x="5978" y="27"/>
                    </a:cubicBezTo>
                    <a:close/>
                    <a:moveTo>
                      <a:pt x="6153" y="42"/>
                    </a:moveTo>
                    <a:lnTo>
                      <a:pt x="6153" y="42"/>
                    </a:lnTo>
                    <a:cubicBezTo>
                      <a:pt x="6158" y="42"/>
                      <a:pt x="6161" y="46"/>
                      <a:pt x="6161" y="50"/>
                    </a:cubicBezTo>
                    <a:cubicBezTo>
                      <a:pt x="6161" y="55"/>
                      <a:pt x="6157" y="58"/>
                      <a:pt x="6152" y="58"/>
                    </a:cubicBezTo>
                    <a:lnTo>
                      <a:pt x="6152" y="58"/>
                    </a:lnTo>
                    <a:cubicBezTo>
                      <a:pt x="6148" y="57"/>
                      <a:pt x="6145" y="54"/>
                      <a:pt x="6145" y="49"/>
                    </a:cubicBezTo>
                    <a:cubicBezTo>
                      <a:pt x="6145" y="45"/>
                      <a:pt x="6149" y="41"/>
                      <a:pt x="6153" y="42"/>
                    </a:cubicBezTo>
                    <a:close/>
                    <a:moveTo>
                      <a:pt x="6218" y="48"/>
                    </a:moveTo>
                    <a:lnTo>
                      <a:pt x="6329" y="62"/>
                    </a:lnTo>
                    <a:cubicBezTo>
                      <a:pt x="6333" y="63"/>
                      <a:pt x="6336" y="67"/>
                      <a:pt x="6336" y="71"/>
                    </a:cubicBezTo>
                    <a:cubicBezTo>
                      <a:pt x="6335" y="76"/>
                      <a:pt x="6331" y="79"/>
                      <a:pt x="6327" y="78"/>
                    </a:cubicBezTo>
                    <a:lnTo>
                      <a:pt x="6216" y="64"/>
                    </a:lnTo>
                    <a:cubicBezTo>
                      <a:pt x="6211" y="63"/>
                      <a:pt x="6208" y="59"/>
                      <a:pt x="6209" y="55"/>
                    </a:cubicBezTo>
                    <a:cubicBezTo>
                      <a:pt x="6209" y="51"/>
                      <a:pt x="6213" y="47"/>
                      <a:pt x="6218" y="48"/>
                    </a:cubicBezTo>
                    <a:close/>
                    <a:moveTo>
                      <a:pt x="6392" y="71"/>
                    </a:moveTo>
                    <a:lnTo>
                      <a:pt x="6392" y="71"/>
                    </a:lnTo>
                    <a:cubicBezTo>
                      <a:pt x="6396" y="71"/>
                      <a:pt x="6400" y="75"/>
                      <a:pt x="6399" y="80"/>
                    </a:cubicBezTo>
                    <a:cubicBezTo>
                      <a:pt x="6399" y="84"/>
                      <a:pt x="6395" y="87"/>
                      <a:pt x="6390" y="86"/>
                    </a:cubicBezTo>
                    <a:lnTo>
                      <a:pt x="6390" y="86"/>
                    </a:lnTo>
                    <a:cubicBezTo>
                      <a:pt x="6386" y="86"/>
                      <a:pt x="6383" y="82"/>
                      <a:pt x="6383" y="78"/>
                    </a:cubicBezTo>
                    <a:cubicBezTo>
                      <a:pt x="6384" y="73"/>
                      <a:pt x="6388" y="70"/>
                      <a:pt x="6392" y="71"/>
                    </a:cubicBezTo>
                    <a:close/>
                    <a:moveTo>
                      <a:pt x="6456" y="79"/>
                    </a:moveTo>
                    <a:lnTo>
                      <a:pt x="6561" y="93"/>
                    </a:lnTo>
                    <a:lnTo>
                      <a:pt x="6567" y="94"/>
                    </a:lnTo>
                    <a:cubicBezTo>
                      <a:pt x="6571" y="94"/>
                      <a:pt x="6574" y="98"/>
                      <a:pt x="6573" y="103"/>
                    </a:cubicBezTo>
                    <a:cubicBezTo>
                      <a:pt x="6573" y="107"/>
                      <a:pt x="6569" y="110"/>
                      <a:pt x="6564" y="109"/>
                    </a:cubicBezTo>
                    <a:lnTo>
                      <a:pt x="6559" y="108"/>
                    </a:lnTo>
                    <a:lnTo>
                      <a:pt x="6454" y="95"/>
                    </a:lnTo>
                    <a:cubicBezTo>
                      <a:pt x="6449" y="94"/>
                      <a:pt x="6446" y="90"/>
                      <a:pt x="6447" y="86"/>
                    </a:cubicBezTo>
                    <a:cubicBezTo>
                      <a:pt x="6447" y="81"/>
                      <a:pt x="6451" y="78"/>
                      <a:pt x="6456" y="79"/>
                    </a:cubicBezTo>
                    <a:close/>
                    <a:moveTo>
                      <a:pt x="6630" y="105"/>
                    </a:moveTo>
                    <a:lnTo>
                      <a:pt x="6630" y="105"/>
                    </a:lnTo>
                    <a:cubicBezTo>
                      <a:pt x="6634" y="105"/>
                      <a:pt x="6637" y="109"/>
                      <a:pt x="6637" y="114"/>
                    </a:cubicBezTo>
                    <a:cubicBezTo>
                      <a:pt x="6636" y="118"/>
                      <a:pt x="6632" y="121"/>
                      <a:pt x="6628" y="120"/>
                    </a:cubicBezTo>
                    <a:lnTo>
                      <a:pt x="6628" y="120"/>
                    </a:lnTo>
                    <a:cubicBezTo>
                      <a:pt x="6623" y="120"/>
                      <a:pt x="6620" y="116"/>
                      <a:pt x="6621" y="112"/>
                    </a:cubicBezTo>
                    <a:cubicBezTo>
                      <a:pt x="6621" y="107"/>
                      <a:pt x="6625" y="104"/>
                      <a:pt x="6630" y="105"/>
                    </a:cubicBezTo>
                    <a:close/>
                    <a:moveTo>
                      <a:pt x="6693" y="116"/>
                    </a:moveTo>
                    <a:lnTo>
                      <a:pt x="6803" y="135"/>
                    </a:lnTo>
                    <a:cubicBezTo>
                      <a:pt x="6808" y="136"/>
                      <a:pt x="6811" y="140"/>
                      <a:pt x="6810" y="145"/>
                    </a:cubicBezTo>
                    <a:cubicBezTo>
                      <a:pt x="6809" y="149"/>
                      <a:pt x="6805" y="152"/>
                      <a:pt x="6801" y="151"/>
                    </a:cubicBezTo>
                    <a:lnTo>
                      <a:pt x="6690" y="132"/>
                    </a:lnTo>
                    <a:cubicBezTo>
                      <a:pt x="6686" y="131"/>
                      <a:pt x="6683" y="127"/>
                      <a:pt x="6684" y="122"/>
                    </a:cubicBezTo>
                    <a:cubicBezTo>
                      <a:pt x="6685" y="118"/>
                      <a:pt x="6689" y="115"/>
                      <a:pt x="6693" y="116"/>
                    </a:cubicBezTo>
                    <a:close/>
                    <a:moveTo>
                      <a:pt x="6866" y="147"/>
                    </a:moveTo>
                    <a:lnTo>
                      <a:pt x="6866" y="147"/>
                    </a:lnTo>
                    <a:cubicBezTo>
                      <a:pt x="6870" y="147"/>
                      <a:pt x="6873" y="151"/>
                      <a:pt x="6873" y="155"/>
                    </a:cubicBezTo>
                    <a:cubicBezTo>
                      <a:pt x="6872" y="160"/>
                      <a:pt x="6868" y="163"/>
                      <a:pt x="6864" y="162"/>
                    </a:cubicBezTo>
                    <a:lnTo>
                      <a:pt x="6864" y="162"/>
                    </a:lnTo>
                    <a:cubicBezTo>
                      <a:pt x="6860" y="162"/>
                      <a:pt x="6856" y="158"/>
                      <a:pt x="6857" y="153"/>
                    </a:cubicBezTo>
                    <a:cubicBezTo>
                      <a:pt x="6858" y="149"/>
                      <a:pt x="6862" y="146"/>
                      <a:pt x="6866" y="147"/>
                    </a:cubicBezTo>
                    <a:close/>
                    <a:moveTo>
                      <a:pt x="6930" y="158"/>
                    </a:moveTo>
                    <a:lnTo>
                      <a:pt x="7039" y="183"/>
                    </a:lnTo>
                    <a:cubicBezTo>
                      <a:pt x="7043" y="183"/>
                      <a:pt x="7046" y="188"/>
                      <a:pt x="7045" y="192"/>
                    </a:cubicBezTo>
                    <a:cubicBezTo>
                      <a:pt x="7044" y="196"/>
                      <a:pt x="7040" y="199"/>
                      <a:pt x="7036" y="198"/>
                    </a:cubicBezTo>
                    <a:lnTo>
                      <a:pt x="6926" y="174"/>
                    </a:lnTo>
                    <a:cubicBezTo>
                      <a:pt x="6922" y="173"/>
                      <a:pt x="6919" y="168"/>
                      <a:pt x="6920" y="164"/>
                    </a:cubicBezTo>
                    <a:cubicBezTo>
                      <a:pt x="6921" y="160"/>
                      <a:pt x="6925" y="157"/>
                      <a:pt x="6930" y="158"/>
                    </a:cubicBezTo>
                    <a:close/>
                    <a:moveTo>
                      <a:pt x="7101" y="196"/>
                    </a:moveTo>
                    <a:lnTo>
                      <a:pt x="7101" y="196"/>
                    </a:lnTo>
                    <a:cubicBezTo>
                      <a:pt x="7106" y="197"/>
                      <a:pt x="7108" y="202"/>
                      <a:pt x="7108" y="206"/>
                    </a:cubicBezTo>
                    <a:cubicBezTo>
                      <a:pt x="7107" y="210"/>
                      <a:pt x="7102" y="213"/>
                      <a:pt x="7098" y="212"/>
                    </a:cubicBezTo>
                    <a:lnTo>
                      <a:pt x="7098" y="212"/>
                    </a:lnTo>
                    <a:cubicBezTo>
                      <a:pt x="7094" y="211"/>
                      <a:pt x="7091" y="207"/>
                      <a:pt x="7092" y="203"/>
                    </a:cubicBezTo>
                    <a:cubicBezTo>
                      <a:pt x="7093" y="198"/>
                      <a:pt x="7097" y="196"/>
                      <a:pt x="7101" y="196"/>
                    </a:cubicBezTo>
                    <a:close/>
                    <a:moveTo>
                      <a:pt x="7164" y="210"/>
                    </a:moveTo>
                    <a:lnTo>
                      <a:pt x="7273" y="235"/>
                    </a:lnTo>
                    <a:cubicBezTo>
                      <a:pt x="7278" y="236"/>
                      <a:pt x="7280" y="240"/>
                      <a:pt x="7279" y="244"/>
                    </a:cubicBezTo>
                    <a:cubicBezTo>
                      <a:pt x="7278" y="249"/>
                      <a:pt x="7274" y="251"/>
                      <a:pt x="7270" y="250"/>
                    </a:cubicBezTo>
                    <a:lnTo>
                      <a:pt x="7160" y="226"/>
                    </a:lnTo>
                    <a:cubicBezTo>
                      <a:pt x="7156" y="225"/>
                      <a:pt x="7153" y="221"/>
                      <a:pt x="7154" y="217"/>
                    </a:cubicBezTo>
                    <a:cubicBezTo>
                      <a:pt x="7155" y="212"/>
                      <a:pt x="7160" y="209"/>
                      <a:pt x="7164" y="210"/>
                    </a:cubicBezTo>
                    <a:close/>
                    <a:moveTo>
                      <a:pt x="7335" y="251"/>
                    </a:moveTo>
                    <a:lnTo>
                      <a:pt x="7335" y="251"/>
                    </a:lnTo>
                    <a:cubicBezTo>
                      <a:pt x="7340" y="253"/>
                      <a:pt x="7342" y="257"/>
                      <a:pt x="7341" y="261"/>
                    </a:cubicBezTo>
                    <a:cubicBezTo>
                      <a:pt x="7340" y="266"/>
                      <a:pt x="7336" y="268"/>
                      <a:pt x="7331" y="267"/>
                    </a:cubicBezTo>
                    <a:lnTo>
                      <a:pt x="7331" y="267"/>
                    </a:lnTo>
                    <a:cubicBezTo>
                      <a:pt x="7327" y="266"/>
                      <a:pt x="7324" y="261"/>
                      <a:pt x="7326" y="257"/>
                    </a:cubicBezTo>
                    <a:cubicBezTo>
                      <a:pt x="7327" y="253"/>
                      <a:pt x="7331" y="250"/>
                      <a:pt x="7335" y="251"/>
                    </a:cubicBezTo>
                    <a:close/>
                    <a:moveTo>
                      <a:pt x="7397" y="268"/>
                    </a:moveTo>
                    <a:lnTo>
                      <a:pt x="7505" y="298"/>
                    </a:lnTo>
                    <a:cubicBezTo>
                      <a:pt x="7509" y="299"/>
                      <a:pt x="7512" y="304"/>
                      <a:pt x="7511" y="308"/>
                    </a:cubicBezTo>
                    <a:cubicBezTo>
                      <a:pt x="7510" y="312"/>
                      <a:pt x="7505" y="315"/>
                      <a:pt x="7501" y="313"/>
                    </a:cubicBezTo>
                    <a:lnTo>
                      <a:pt x="7393" y="284"/>
                    </a:lnTo>
                    <a:cubicBezTo>
                      <a:pt x="7389" y="283"/>
                      <a:pt x="7386" y="278"/>
                      <a:pt x="7387" y="274"/>
                    </a:cubicBezTo>
                    <a:cubicBezTo>
                      <a:pt x="7388" y="270"/>
                      <a:pt x="7393" y="267"/>
                      <a:pt x="7397" y="268"/>
                    </a:cubicBezTo>
                    <a:close/>
                    <a:moveTo>
                      <a:pt x="7567" y="315"/>
                    </a:moveTo>
                    <a:lnTo>
                      <a:pt x="7567" y="315"/>
                    </a:lnTo>
                    <a:cubicBezTo>
                      <a:pt x="7571" y="316"/>
                      <a:pt x="7574" y="320"/>
                      <a:pt x="7573" y="325"/>
                    </a:cubicBezTo>
                    <a:cubicBezTo>
                      <a:pt x="7571" y="329"/>
                      <a:pt x="7567" y="332"/>
                      <a:pt x="7563" y="330"/>
                    </a:cubicBezTo>
                    <a:lnTo>
                      <a:pt x="7563" y="330"/>
                    </a:lnTo>
                    <a:cubicBezTo>
                      <a:pt x="7558" y="329"/>
                      <a:pt x="7556" y="325"/>
                      <a:pt x="7557" y="321"/>
                    </a:cubicBezTo>
                    <a:cubicBezTo>
                      <a:pt x="7558" y="316"/>
                      <a:pt x="7563" y="314"/>
                      <a:pt x="7567" y="315"/>
                    </a:cubicBezTo>
                    <a:close/>
                    <a:moveTo>
                      <a:pt x="7629" y="332"/>
                    </a:moveTo>
                    <a:lnTo>
                      <a:pt x="7636" y="334"/>
                    </a:lnTo>
                    <a:lnTo>
                      <a:pt x="7736" y="366"/>
                    </a:lnTo>
                    <a:cubicBezTo>
                      <a:pt x="7740" y="368"/>
                      <a:pt x="7742" y="372"/>
                      <a:pt x="7741" y="376"/>
                    </a:cubicBezTo>
                    <a:cubicBezTo>
                      <a:pt x="7739" y="381"/>
                      <a:pt x="7735" y="383"/>
                      <a:pt x="7731" y="381"/>
                    </a:cubicBezTo>
                    <a:lnTo>
                      <a:pt x="7631" y="349"/>
                    </a:lnTo>
                    <a:lnTo>
                      <a:pt x="7624" y="347"/>
                    </a:lnTo>
                    <a:cubicBezTo>
                      <a:pt x="7620" y="346"/>
                      <a:pt x="7618" y="342"/>
                      <a:pt x="7619" y="337"/>
                    </a:cubicBezTo>
                    <a:cubicBezTo>
                      <a:pt x="7620" y="333"/>
                      <a:pt x="7624" y="331"/>
                      <a:pt x="7629" y="332"/>
                    </a:cubicBezTo>
                    <a:close/>
                    <a:moveTo>
                      <a:pt x="7797" y="386"/>
                    </a:moveTo>
                    <a:lnTo>
                      <a:pt x="7797" y="386"/>
                    </a:lnTo>
                    <a:cubicBezTo>
                      <a:pt x="7801" y="387"/>
                      <a:pt x="7803" y="392"/>
                      <a:pt x="7802" y="396"/>
                    </a:cubicBezTo>
                    <a:cubicBezTo>
                      <a:pt x="7800" y="400"/>
                      <a:pt x="7796" y="403"/>
                      <a:pt x="7791" y="401"/>
                    </a:cubicBezTo>
                    <a:lnTo>
                      <a:pt x="7791" y="401"/>
                    </a:lnTo>
                    <a:cubicBezTo>
                      <a:pt x="7787" y="400"/>
                      <a:pt x="7785" y="395"/>
                      <a:pt x="7786" y="391"/>
                    </a:cubicBezTo>
                    <a:cubicBezTo>
                      <a:pt x="7788" y="387"/>
                      <a:pt x="7792" y="385"/>
                      <a:pt x="7797" y="386"/>
                    </a:cubicBezTo>
                    <a:close/>
                    <a:moveTo>
                      <a:pt x="7857" y="406"/>
                    </a:moveTo>
                    <a:lnTo>
                      <a:pt x="7964" y="440"/>
                    </a:lnTo>
                    <a:cubicBezTo>
                      <a:pt x="7968" y="442"/>
                      <a:pt x="7970" y="446"/>
                      <a:pt x="7969" y="450"/>
                    </a:cubicBezTo>
                    <a:cubicBezTo>
                      <a:pt x="7968" y="455"/>
                      <a:pt x="7963" y="457"/>
                      <a:pt x="7959" y="456"/>
                    </a:cubicBezTo>
                    <a:lnTo>
                      <a:pt x="7852" y="421"/>
                    </a:lnTo>
                    <a:cubicBezTo>
                      <a:pt x="7848" y="420"/>
                      <a:pt x="7846" y="415"/>
                      <a:pt x="7847" y="411"/>
                    </a:cubicBezTo>
                    <a:cubicBezTo>
                      <a:pt x="7849" y="407"/>
                      <a:pt x="7853" y="404"/>
                      <a:pt x="7857" y="406"/>
                    </a:cubicBezTo>
                    <a:close/>
                    <a:moveTo>
                      <a:pt x="8024" y="462"/>
                    </a:moveTo>
                    <a:lnTo>
                      <a:pt x="8024" y="462"/>
                    </a:lnTo>
                    <a:cubicBezTo>
                      <a:pt x="8028" y="463"/>
                      <a:pt x="8031" y="468"/>
                      <a:pt x="8029" y="472"/>
                    </a:cubicBezTo>
                    <a:cubicBezTo>
                      <a:pt x="8028" y="476"/>
                      <a:pt x="8023" y="478"/>
                      <a:pt x="8019" y="477"/>
                    </a:cubicBezTo>
                    <a:lnTo>
                      <a:pt x="8019" y="477"/>
                    </a:lnTo>
                    <a:cubicBezTo>
                      <a:pt x="8015" y="476"/>
                      <a:pt x="8013" y="471"/>
                      <a:pt x="8014" y="467"/>
                    </a:cubicBezTo>
                    <a:cubicBezTo>
                      <a:pt x="8016" y="463"/>
                      <a:pt x="8020" y="460"/>
                      <a:pt x="8024" y="462"/>
                    </a:cubicBezTo>
                    <a:close/>
                    <a:moveTo>
                      <a:pt x="8084" y="484"/>
                    </a:moveTo>
                    <a:lnTo>
                      <a:pt x="8189" y="524"/>
                    </a:lnTo>
                    <a:cubicBezTo>
                      <a:pt x="8193" y="525"/>
                      <a:pt x="8196" y="530"/>
                      <a:pt x="8194" y="534"/>
                    </a:cubicBezTo>
                    <a:cubicBezTo>
                      <a:pt x="8192" y="538"/>
                      <a:pt x="8188" y="540"/>
                      <a:pt x="8184" y="539"/>
                    </a:cubicBezTo>
                    <a:lnTo>
                      <a:pt x="8079" y="499"/>
                    </a:lnTo>
                    <a:cubicBezTo>
                      <a:pt x="8075" y="498"/>
                      <a:pt x="8073" y="493"/>
                      <a:pt x="8074" y="489"/>
                    </a:cubicBezTo>
                    <a:cubicBezTo>
                      <a:pt x="8076" y="485"/>
                      <a:pt x="8080" y="483"/>
                      <a:pt x="8084" y="484"/>
                    </a:cubicBezTo>
                    <a:close/>
                    <a:moveTo>
                      <a:pt x="8249" y="546"/>
                    </a:moveTo>
                    <a:lnTo>
                      <a:pt x="8249" y="546"/>
                    </a:lnTo>
                    <a:cubicBezTo>
                      <a:pt x="8253" y="548"/>
                      <a:pt x="8255" y="552"/>
                      <a:pt x="8254" y="556"/>
                    </a:cubicBezTo>
                    <a:cubicBezTo>
                      <a:pt x="8253" y="561"/>
                      <a:pt x="8248" y="563"/>
                      <a:pt x="8244" y="561"/>
                    </a:cubicBezTo>
                    <a:lnTo>
                      <a:pt x="8244" y="561"/>
                    </a:lnTo>
                    <a:cubicBezTo>
                      <a:pt x="8240" y="560"/>
                      <a:pt x="8237" y="556"/>
                      <a:pt x="8239" y="551"/>
                    </a:cubicBezTo>
                    <a:cubicBezTo>
                      <a:pt x="8240" y="547"/>
                      <a:pt x="8245" y="545"/>
                      <a:pt x="8249" y="546"/>
                    </a:cubicBezTo>
                    <a:close/>
                    <a:moveTo>
                      <a:pt x="8309" y="569"/>
                    </a:moveTo>
                    <a:lnTo>
                      <a:pt x="8333" y="578"/>
                    </a:lnTo>
                    <a:lnTo>
                      <a:pt x="8413" y="612"/>
                    </a:lnTo>
                    <a:cubicBezTo>
                      <a:pt x="8417" y="614"/>
                      <a:pt x="8419" y="619"/>
                      <a:pt x="8417" y="623"/>
                    </a:cubicBezTo>
                    <a:cubicBezTo>
                      <a:pt x="8415" y="627"/>
                      <a:pt x="8411" y="629"/>
                      <a:pt x="8406" y="627"/>
                    </a:cubicBezTo>
                    <a:lnTo>
                      <a:pt x="8328" y="593"/>
                    </a:lnTo>
                    <a:lnTo>
                      <a:pt x="8303" y="584"/>
                    </a:lnTo>
                    <a:cubicBezTo>
                      <a:pt x="8299" y="582"/>
                      <a:pt x="8297" y="578"/>
                      <a:pt x="8299" y="574"/>
                    </a:cubicBezTo>
                    <a:cubicBezTo>
                      <a:pt x="8300" y="569"/>
                      <a:pt x="8305" y="567"/>
                      <a:pt x="8309" y="569"/>
                    </a:cubicBezTo>
                    <a:close/>
                    <a:moveTo>
                      <a:pt x="8471" y="637"/>
                    </a:moveTo>
                    <a:lnTo>
                      <a:pt x="8471" y="637"/>
                    </a:lnTo>
                    <a:cubicBezTo>
                      <a:pt x="8476" y="639"/>
                      <a:pt x="8478" y="644"/>
                      <a:pt x="8476" y="648"/>
                    </a:cubicBezTo>
                    <a:cubicBezTo>
                      <a:pt x="8474" y="652"/>
                      <a:pt x="8470" y="654"/>
                      <a:pt x="8465" y="652"/>
                    </a:cubicBezTo>
                    <a:lnTo>
                      <a:pt x="8465" y="652"/>
                    </a:lnTo>
                    <a:cubicBezTo>
                      <a:pt x="8461" y="651"/>
                      <a:pt x="8459" y="646"/>
                      <a:pt x="8461" y="642"/>
                    </a:cubicBezTo>
                    <a:cubicBezTo>
                      <a:pt x="8463" y="638"/>
                      <a:pt x="8467" y="636"/>
                      <a:pt x="8471" y="637"/>
                    </a:cubicBezTo>
                    <a:close/>
                    <a:moveTo>
                      <a:pt x="8530" y="663"/>
                    </a:moveTo>
                    <a:lnTo>
                      <a:pt x="8633" y="707"/>
                    </a:lnTo>
                    <a:cubicBezTo>
                      <a:pt x="8637" y="709"/>
                      <a:pt x="8639" y="713"/>
                      <a:pt x="8638" y="717"/>
                    </a:cubicBezTo>
                    <a:cubicBezTo>
                      <a:pt x="8636" y="722"/>
                      <a:pt x="8631" y="723"/>
                      <a:pt x="8627" y="722"/>
                    </a:cubicBezTo>
                    <a:lnTo>
                      <a:pt x="8524" y="677"/>
                    </a:lnTo>
                    <a:cubicBezTo>
                      <a:pt x="8520" y="676"/>
                      <a:pt x="8518" y="671"/>
                      <a:pt x="8520" y="667"/>
                    </a:cubicBezTo>
                    <a:cubicBezTo>
                      <a:pt x="8522" y="663"/>
                      <a:pt x="8526" y="661"/>
                      <a:pt x="8530" y="663"/>
                    </a:cubicBezTo>
                    <a:close/>
                    <a:moveTo>
                      <a:pt x="8692" y="733"/>
                    </a:moveTo>
                    <a:lnTo>
                      <a:pt x="8692" y="733"/>
                    </a:lnTo>
                    <a:cubicBezTo>
                      <a:pt x="8696" y="735"/>
                      <a:pt x="8698" y="740"/>
                      <a:pt x="8696" y="744"/>
                    </a:cubicBezTo>
                    <a:cubicBezTo>
                      <a:pt x="8694" y="748"/>
                      <a:pt x="8689" y="749"/>
                      <a:pt x="8685" y="747"/>
                    </a:cubicBezTo>
                    <a:lnTo>
                      <a:pt x="8685" y="747"/>
                    </a:lnTo>
                    <a:cubicBezTo>
                      <a:pt x="8681" y="746"/>
                      <a:pt x="8679" y="741"/>
                      <a:pt x="8681" y="737"/>
                    </a:cubicBezTo>
                    <a:cubicBezTo>
                      <a:pt x="8683" y="733"/>
                      <a:pt x="8688" y="731"/>
                      <a:pt x="8692" y="733"/>
                    </a:cubicBezTo>
                    <a:close/>
                    <a:moveTo>
                      <a:pt x="8750" y="761"/>
                    </a:moveTo>
                    <a:lnTo>
                      <a:pt x="8850" y="810"/>
                    </a:lnTo>
                    <a:cubicBezTo>
                      <a:pt x="8854" y="812"/>
                      <a:pt x="8856" y="817"/>
                      <a:pt x="8854" y="821"/>
                    </a:cubicBezTo>
                    <a:cubicBezTo>
                      <a:pt x="8852" y="825"/>
                      <a:pt x="8847" y="826"/>
                      <a:pt x="8843" y="825"/>
                    </a:cubicBezTo>
                    <a:lnTo>
                      <a:pt x="8743" y="776"/>
                    </a:lnTo>
                    <a:cubicBezTo>
                      <a:pt x="8739" y="774"/>
                      <a:pt x="8737" y="769"/>
                      <a:pt x="8739" y="765"/>
                    </a:cubicBezTo>
                    <a:cubicBezTo>
                      <a:pt x="8741" y="761"/>
                      <a:pt x="8746" y="759"/>
                      <a:pt x="8750" y="761"/>
                    </a:cubicBezTo>
                    <a:close/>
                    <a:moveTo>
                      <a:pt x="8908" y="838"/>
                    </a:moveTo>
                    <a:lnTo>
                      <a:pt x="8908" y="838"/>
                    </a:lnTo>
                    <a:cubicBezTo>
                      <a:pt x="8912" y="840"/>
                      <a:pt x="8914" y="845"/>
                      <a:pt x="8912" y="849"/>
                    </a:cubicBezTo>
                    <a:cubicBezTo>
                      <a:pt x="8910" y="853"/>
                      <a:pt x="8905" y="854"/>
                      <a:pt x="8901" y="852"/>
                    </a:cubicBezTo>
                    <a:lnTo>
                      <a:pt x="8901" y="852"/>
                    </a:lnTo>
                    <a:cubicBezTo>
                      <a:pt x="8897" y="851"/>
                      <a:pt x="8895" y="846"/>
                      <a:pt x="8897" y="842"/>
                    </a:cubicBezTo>
                    <a:cubicBezTo>
                      <a:pt x="8899" y="838"/>
                      <a:pt x="8904" y="836"/>
                      <a:pt x="8908" y="838"/>
                    </a:cubicBezTo>
                    <a:close/>
                    <a:moveTo>
                      <a:pt x="8965" y="866"/>
                    </a:moveTo>
                    <a:lnTo>
                      <a:pt x="9011" y="888"/>
                    </a:lnTo>
                    <a:lnTo>
                      <a:pt x="9065" y="918"/>
                    </a:lnTo>
                    <a:cubicBezTo>
                      <a:pt x="9069" y="920"/>
                      <a:pt x="9070" y="925"/>
                      <a:pt x="9068" y="929"/>
                    </a:cubicBezTo>
                    <a:cubicBezTo>
                      <a:pt x="9066" y="933"/>
                      <a:pt x="9061" y="934"/>
                      <a:pt x="9058" y="932"/>
                    </a:cubicBezTo>
                    <a:lnTo>
                      <a:pt x="9004" y="903"/>
                    </a:lnTo>
                    <a:lnTo>
                      <a:pt x="8958" y="881"/>
                    </a:lnTo>
                    <a:cubicBezTo>
                      <a:pt x="8955" y="879"/>
                      <a:pt x="8953" y="874"/>
                      <a:pt x="8955" y="870"/>
                    </a:cubicBezTo>
                    <a:cubicBezTo>
                      <a:pt x="8957" y="866"/>
                      <a:pt x="8962" y="864"/>
                      <a:pt x="8965" y="866"/>
                    </a:cubicBezTo>
                    <a:close/>
                    <a:moveTo>
                      <a:pt x="9121" y="949"/>
                    </a:moveTo>
                    <a:lnTo>
                      <a:pt x="9121" y="949"/>
                    </a:lnTo>
                    <a:cubicBezTo>
                      <a:pt x="9125" y="950"/>
                      <a:pt x="9127" y="955"/>
                      <a:pt x="9125" y="959"/>
                    </a:cubicBezTo>
                    <a:cubicBezTo>
                      <a:pt x="9123" y="963"/>
                      <a:pt x="9118" y="965"/>
                      <a:pt x="9114" y="963"/>
                    </a:cubicBezTo>
                    <a:lnTo>
                      <a:pt x="9114" y="963"/>
                    </a:lnTo>
                    <a:cubicBezTo>
                      <a:pt x="9110" y="961"/>
                      <a:pt x="9108" y="956"/>
                      <a:pt x="9110" y="952"/>
                    </a:cubicBezTo>
                    <a:cubicBezTo>
                      <a:pt x="9112" y="948"/>
                      <a:pt x="9117" y="947"/>
                      <a:pt x="9121" y="949"/>
                    </a:cubicBezTo>
                    <a:close/>
                    <a:moveTo>
                      <a:pt x="9178" y="979"/>
                    </a:moveTo>
                    <a:lnTo>
                      <a:pt x="9276" y="1033"/>
                    </a:lnTo>
                    <a:cubicBezTo>
                      <a:pt x="9280" y="1035"/>
                      <a:pt x="9281" y="1040"/>
                      <a:pt x="9279" y="1044"/>
                    </a:cubicBezTo>
                    <a:cubicBezTo>
                      <a:pt x="9277" y="1048"/>
                      <a:pt x="9272" y="1049"/>
                      <a:pt x="9268" y="1047"/>
                    </a:cubicBezTo>
                    <a:lnTo>
                      <a:pt x="9170" y="993"/>
                    </a:lnTo>
                    <a:cubicBezTo>
                      <a:pt x="9166" y="991"/>
                      <a:pt x="9165" y="986"/>
                      <a:pt x="9167" y="983"/>
                    </a:cubicBezTo>
                    <a:cubicBezTo>
                      <a:pt x="9169" y="979"/>
                      <a:pt x="9174" y="977"/>
                      <a:pt x="9178" y="979"/>
                    </a:cubicBezTo>
                    <a:close/>
                    <a:moveTo>
                      <a:pt x="9332" y="1064"/>
                    </a:moveTo>
                    <a:lnTo>
                      <a:pt x="9332" y="1064"/>
                    </a:lnTo>
                    <a:cubicBezTo>
                      <a:pt x="9336" y="1066"/>
                      <a:pt x="9337" y="1071"/>
                      <a:pt x="9335" y="1074"/>
                    </a:cubicBezTo>
                    <a:cubicBezTo>
                      <a:pt x="9333" y="1078"/>
                      <a:pt x="9328" y="1080"/>
                      <a:pt x="9325" y="1078"/>
                    </a:cubicBezTo>
                    <a:lnTo>
                      <a:pt x="9324" y="1078"/>
                    </a:lnTo>
                    <a:cubicBezTo>
                      <a:pt x="9321" y="1076"/>
                      <a:pt x="9319" y="1071"/>
                      <a:pt x="9321" y="1067"/>
                    </a:cubicBezTo>
                    <a:cubicBezTo>
                      <a:pt x="9323" y="1063"/>
                      <a:pt x="9328" y="1062"/>
                      <a:pt x="9332" y="1064"/>
                    </a:cubicBezTo>
                    <a:close/>
                    <a:moveTo>
                      <a:pt x="9387" y="1097"/>
                    </a:moveTo>
                    <a:lnTo>
                      <a:pt x="9483" y="1155"/>
                    </a:lnTo>
                    <a:cubicBezTo>
                      <a:pt x="9487" y="1157"/>
                      <a:pt x="9488" y="1162"/>
                      <a:pt x="9485" y="1166"/>
                    </a:cubicBezTo>
                    <a:cubicBezTo>
                      <a:pt x="9483" y="1170"/>
                      <a:pt x="9478" y="1171"/>
                      <a:pt x="9474" y="1169"/>
                    </a:cubicBezTo>
                    <a:lnTo>
                      <a:pt x="9379" y="1111"/>
                    </a:lnTo>
                    <a:cubicBezTo>
                      <a:pt x="9375" y="1108"/>
                      <a:pt x="9374" y="1103"/>
                      <a:pt x="9376" y="1100"/>
                    </a:cubicBezTo>
                    <a:cubicBezTo>
                      <a:pt x="9378" y="1096"/>
                      <a:pt x="9383" y="1095"/>
                      <a:pt x="9387" y="1097"/>
                    </a:cubicBezTo>
                    <a:close/>
                    <a:moveTo>
                      <a:pt x="9538" y="1188"/>
                    </a:moveTo>
                    <a:lnTo>
                      <a:pt x="9538" y="1188"/>
                    </a:lnTo>
                    <a:cubicBezTo>
                      <a:pt x="9541" y="1191"/>
                      <a:pt x="9542" y="1196"/>
                      <a:pt x="9540" y="1199"/>
                    </a:cubicBezTo>
                    <a:cubicBezTo>
                      <a:pt x="9538" y="1203"/>
                      <a:pt x="9533" y="1204"/>
                      <a:pt x="9529" y="1202"/>
                    </a:cubicBezTo>
                    <a:lnTo>
                      <a:pt x="9529" y="1202"/>
                    </a:lnTo>
                    <a:cubicBezTo>
                      <a:pt x="9525" y="1200"/>
                      <a:pt x="9524" y="1195"/>
                      <a:pt x="9526" y="1191"/>
                    </a:cubicBezTo>
                    <a:cubicBezTo>
                      <a:pt x="9529" y="1187"/>
                      <a:pt x="9534" y="1186"/>
                      <a:pt x="9538" y="1188"/>
                    </a:cubicBezTo>
                    <a:close/>
                    <a:moveTo>
                      <a:pt x="9592" y="1222"/>
                    </a:moveTo>
                    <a:lnTo>
                      <a:pt x="9663" y="1265"/>
                    </a:lnTo>
                    <a:lnTo>
                      <a:pt x="9687" y="1281"/>
                    </a:lnTo>
                    <a:cubicBezTo>
                      <a:pt x="9691" y="1284"/>
                      <a:pt x="9692" y="1289"/>
                      <a:pt x="9689" y="1293"/>
                    </a:cubicBezTo>
                    <a:cubicBezTo>
                      <a:pt x="9687" y="1296"/>
                      <a:pt x="9682" y="1297"/>
                      <a:pt x="9678" y="1295"/>
                    </a:cubicBezTo>
                    <a:lnTo>
                      <a:pt x="9654" y="1278"/>
                    </a:lnTo>
                    <a:lnTo>
                      <a:pt x="9584" y="1235"/>
                    </a:lnTo>
                    <a:cubicBezTo>
                      <a:pt x="9580" y="1233"/>
                      <a:pt x="9579" y="1228"/>
                      <a:pt x="9581" y="1224"/>
                    </a:cubicBezTo>
                    <a:cubicBezTo>
                      <a:pt x="9583" y="1221"/>
                      <a:pt x="9588" y="1219"/>
                      <a:pt x="9592" y="1222"/>
                    </a:cubicBezTo>
                    <a:close/>
                    <a:moveTo>
                      <a:pt x="9740" y="1318"/>
                    </a:moveTo>
                    <a:lnTo>
                      <a:pt x="9740" y="1318"/>
                    </a:lnTo>
                    <a:cubicBezTo>
                      <a:pt x="9744" y="1320"/>
                      <a:pt x="9745" y="1325"/>
                      <a:pt x="9742" y="1329"/>
                    </a:cubicBezTo>
                    <a:cubicBezTo>
                      <a:pt x="9740" y="1332"/>
                      <a:pt x="9735" y="1333"/>
                      <a:pt x="9731" y="1331"/>
                    </a:cubicBezTo>
                    <a:lnTo>
                      <a:pt x="9731" y="1331"/>
                    </a:lnTo>
                    <a:cubicBezTo>
                      <a:pt x="9728" y="1328"/>
                      <a:pt x="9727" y="1323"/>
                      <a:pt x="9729" y="1320"/>
                    </a:cubicBezTo>
                    <a:cubicBezTo>
                      <a:pt x="9732" y="1316"/>
                      <a:pt x="9737" y="1315"/>
                      <a:pt x="9740" y="1318"/>
                    </a:cubicBezTo>
                    <a:close/>
                    <a:moveTo>
                      <a:pt x="9793" y="1354"/>
                    </a:moveTo>
                    <a:lnTo>
                      <a:pt x="9886" y="1417"/>
                    </a:lnTo>
                    <a:cubicBezTo>
                      <a:pt x="9889" y="1419"/>
                      <a:pt x="9890" y="1424"/>
                      <a:pt x="9888" y="1428"/>
                    </a:cubicBezTo>
                    <a:cubicBezTo>
                      <a:pt x="9885" y="1431"/>
                      <a:pt x="9880" y="1432"/>
                      <a:pt x="9877" y="1430"/>
                    </a:cubicBezTo>
                    <a:lnTo>
                      <a:pt x="9784" y="1367"/>
                    </a:lnTo>
                    <a:cubicBezTo>
                      <a:pt x="9780" y="1364"/>
                      <a:pt x="9780" y="1359"/>
                      <a:pt x="9782" y="1356"/>
                    </a:cubicBezTo>
                    <a:cubicBezTo>
                      <a:pt x="9785" y="1352"/>
                      <a:pt x="9789" y="1351"/>
                      <a:pt x="9793" y="1354"/>
                    </a:cubicBezTo>
                    <a:close/>
                    <a:moveTo>
                      <a:pt x="9939" y="1453"/>
                    </a:moveTo>
                    <a:lnTo>
                      <a:pt x="9939" y="1453"/>
                    </a:lnTo>
                    <a:cubicBezTo>
                      <a:pt x="9942" y="1455"/>
                      <a:pt x="9943" y="1460"/>
                      <a:pt x="9941" y="1464"/>
                    </a:cubicBezTo>
                    <a:cubicBezTo>
                      <a:pt x="9938" y="1467"/>
                      <a:pt x="9933" y="1468"/>
                      <a:pt x="9930" y="1466"/>
                    </a:cubicBezTo>
                    <a:lnTo>
                      <a:pt x="9930" y="1466"/>
                    </a:lnTo>
                    <a:cubicBezTo>
                      <a:pt x="9926" y="1463"/>
                      <a:pt x="9925" y="1458"/>
                      <a:pt x="9927" y="1455"/>
                    </a:cubicBezTo>
                    <a:cubicBezTo>
                      <a:pt x="9930" y="1451"/>
                      <a:pt x="9935" y="1450"/>
                      <a:pt x="9939" y="1453"/>
                    </a:cubicBezTo>
                    <a:close/>
                    <a:moveTo>
                      <a:pt x="9991" y="1490"/>
                    </a:moveTo>
                    <a:lnTo>
                      <a:pt x="10081" y="1557"/>
                    </a:lnTo>
                    <a:cubicBezTo>
                      <a:pt x="10085" y="1559"/>
                      <a:pt x="10085" y="1564"/>
                      <a:pt x="10083" y="1568"/>
                    </a:cubicBezTo>
                    <a:cubicBezTo>
                      <a:pt x="10080" y="1571"/>
                      <a:pt x="10075" y="1572"/>
                      <a:pt x="10071" y="1569"/>
                    </a:cubicBezTo>
                    <a:lnTo>
                      <a:pt x="9982" y="1502"/>
                    </a:lnTo>
                    <a:cubicBezTo>
                      <a:pt x="9978" y="1500"/>
                      <a:pt x="9977" y="1495"/>
                      <a:pt x="9980" y="1491"/>
                    </a:cubicBezTo>
                    <a:cubicBezTo>
                      <a:pt x="9983" y="1488"/>
                      <a:pt x="9988" y="1487"/>
                      <a:pt x="9991" y="1490"/>
                    </a:cubicBezTo>
                    <a:close/>
                    <a:moveTo>
                      <a:pt x="10132" y="1595"/>
                    </a:moveTo>
                    <a:lnTo>
                      <a:pt x="10132" y="1595"/>
                    </a:lnTo>
                    <a:cubicBezTo>
                      <a:pt x="10136" y="1597"/>
                      <a:pt x="10137" y="1602"/>
                      <a:pt x="10134" y="1606"/>
                    </a:cubicBezTo>
                    <a:cubicBezTo>
                      <a:pt x="10131" y="1610"/>
                      <a:pt x="10127" y="1611"/>
                      <a:pt x="10123" y="1608"/>
                    </a:cubicBezTo>
                    <a:lnTo>
                      <a:pt x="10123" y="1608"/>
                    </a:lnTo>
                    <a:cubicBezTo>
                      <a:pt x="10119" y="1605"/>
                      <a:pt x="10118" y="1601"/>
                      <a:pt x="10121" y="1597"/>
                    </a:cubicBezTo>
                    <a:cubicBezTo>
                      <a:pt x="10123" y="1593"/>
                      <a:pt x="10128" y="1592"/>
                      <a:pt x="10132" y="1595"/>
                    </a:cubicBezTo>
                    <a:close/>
                    <a:moveTo>
                      <a:pt x="10183" y="1633"/>
                    </a:moveTo>
                    <a:lnTo>
                      <a:pt x="10273" y="1700"/>
                    </a:lnTo>
                    <a:cubicBezTo>
                      <a:pt x="10277" y="1703"/>
                      <a:pt x="10277" y="1708"/>
                      <a:pt x="10275" y="1712"/>
                    </a:cubicBezTo>
                    <a:cubicBezTo>
                      <a:pt x="10272" y="1715"/>
                      <a:pt x="10267" y="1716"/>
                      <a:pt x="10264" y="1713"/>
                    </a:cubicBezTo>
                    <a:lnTo>
                      <a:pt x="10174" y="1646"/>
                    </a:lnTo>
                    <a:cubicBezTo>
                      <a:pt x="10170" y="1644"/>
                      <a:pt x="10170" y="1639"/>
                      <a:pt x="10172" y="1635"/>
                    </a:cubicBezTo>
                    <a:cubicBezTo>
                      <a:pt x="10175" y="1631"/>
                      <a:pt x="10180" y="1631"/>
                      <a:pt x="10183" y="1633"/>
                    </a:cubicBezTo>
                    <a:close/>
                    <a:moveTo>
                      <a:pt x="10323" y="1741"/>
                    </a:moveTo>
                    <a:lnTo>
                      <a:pt x="10323" y="1741"/>
                    </a:lnTo>
                    <a:cubicBezTo>
                      <a:pt x="10327" y="1744"/>
                      <a:pt x="10327" y="1749"/>
                      <a:pt x="10324" y="1752"/>
                    </a:cubicBezTo>
                    <a:cubicBezTo>
                      <a:pt x="10321" y="1756"/>
                      <a:pt x="10316" y="1756"/>
                      <a:pt x="10313" y="1753"/>
                    </a:cubicBezTo>
                    <a:lnTo>
                      <a:pt x="10313" y="1753"/>
                    </a:lnTo>
                    <a:cubicBezTo>
                      <a:pt x="10310" y="1751"/>
                      <a:pt x="10309" y="1745"/>
                      <a:pt x="10312" y="1742"/>
                    </a:cubicBezTo>
                    <a:cubicBezTo>
                      <a:pt x="10315" y="1739"/>
                      <a:pt x="10320" y="1738"/>
                      <a:pt x="10323" y="1741"/>
                    </a:cubicBezTo>
                    <a:close/>
                    <a:moveTo>
                      <a:pt x="10372" y="1782"/>
                    </a:moveTo>
                    <a:lnTo>
                      <a:pt x="10459" y="1853"/>
                    </a:lnTo>
                    <a:cubicBezTo>
                      <a:pt x="10462" y="1856"/>
                      <a:pt x="10463" y="1861"/>
                      <a:pt x="10460" y="1865"/>
                    </a:cubicBezTo>
                    <a:cubicBezTo>
                      <a:pt x="10457" y="1868"/>
                      <a:pt x="10452" y="1868"/>
                      <a:pt x="10448" y="1866"/>
                    </a:cubicBezTo>
                    <a:lnTo>
                      <a:pt x="10362" y="1794"/>
                    </a:lnTo>
                    <a:cubicBezTo>
                      <a:pt x="10359" y="1791"/>
                      <a:pt x="10358" y="1786"/>
                      <a:pt x="10361" y="1783"/>
                    </a:cubicBezTo>
                    <a:cubicBezTo>
                      <a:pt x="10364" y="1780"/>
                      <a:pt x="10369" y="1779"/>
                      <a:pt x="10372" y="1782"/>
                    </a:cubicBezTo>
                    <a:close/>
                    <a:moveTo>
                      <a:pt x="10508" y="1894"/>
                    </a:moveTo>
                    <a:lnTo>
                      <a:pt x="10508" y="1894"/>
                    </a:lnTo>
                    <a:cubicBezTo>
                      <a:pt x="10511" y="1897"/>
                      <a:pt x="10512" y="1902"/>
                      <a:pt x="10509" y="1905"/>
                    </a:cubicBezTo>
                    <a:cubicBezTo>
                      <a:pt x="10506" y="1909"/>
                      <a:pt x="10501" y="1909"/>
                      <a:pt x="10498" y="1906"/>
                    </a:cubicBezTo>
                    <a:lnTo>
                      <a:pt x="10498" y="1906"/>
                    </a:lnTo>
                    <a:cubicBezTo>
                      <a:pt x="10494" y="1904"/>
                      <a:pt x="10494" y="1899"/>
                      <a:pt x="10497" y="1895"/>
                    </a:cubicBezTo>
                    <a:cubicBezTo>
                      <a:pt x="10500" y="1892"/>
                      <a:pt x="10505" y="1891"/>
                      <a:pt x="10508" y="1894"/>
                    </a:cubicBezTo>
                    <a:close/>
                    <a:moveTo>
                      <a:pt x="10557" y="1935"/>
                    </a:moveTo>
                    <a:lnTo>
                      <a:pt x="10581" y="1954"/>
                    </a:lnTo>
                    <a:lnTo>
                      <a:pt x="10641" y="2010"/>
                    </a:lnTo>
                    <a:cubicBezTo>
                      <a:pt x="10644" y="2013"/>
                      <a:pt x="10645" y="2018"/>
                      <a:pt x="10642" y="2021"/>
                    </a:cubicBezTo>
                    <a:cubicBezTo>
                      <a:pt x="10639" y="2024"/>
                      <a:pt x="10634" y="2024"/>
                      <a:pt x="10630" y="2021"/>
                    </a:cubicBezTo>
                    <a:lnTo>
                      <a:pt x="10570" y="1967"/>
                    </a:lnTo>
                    <a:lnTo>
                      <a:pt x="10547" y="1947"/>
                    </a:lnTo>
                    <a:cubicBezTo>
                      <a:pt x="10544" y="1945"/>
                      <a:pt x="10543" y="1939"/>
                      <a:pt x="10546" y="1936"/>
                    </a:cubicBezTo>
                    <a:cubicBezTo>
                      <a:pt x="10549" y="1933"/>
                      <a:pt x="10554" y="1932"/>
                      <a:pt x="10557" y="1935"/>
                    </a:cubicBezTo>
                    <a:close/>
                    <a:moveTo>
                      <a:pt x="10688" y="2053"/>
                    </a:moveTo>
                    <a:lnTo>
                      <a:pt x="10689" y="2053"/>
                    </a:lnTo>
                    <a:cubicBezTo>
                      <a:pt x="10692" y="2056"/>
                      <a:pt x="10692" y="2061"/>
                      <a:pt x="10689" y="2064"/>
                    </a:cubicBezTo>
                    <a:cubicBezTo>
                      <a:pt x="10686" y="2067"/>
                      <a:pt x="10681" y="2068"/>
                      <a:pt x="10678" y="2065"/>
                    </a:cubicBezTo>
                    <a:lnTo>
                      <a:pt x="10678" y="2065"/>
                    </a:lnTo>
                    <a:cubicBezTo>
                      <a:pt x="10674" y="2062"/>
                      <a:pt x="10674" y="2057"/>
                      <a:pt x="10677" y="2053"/>
                    </a:cubicBezTo>
                    <a:cubicBezTo>
                      <a:pt x="10680" y="2050"/>
                      <a:pt x="10685" y="2050"/>
                      <a:pt x="10688" y="2053"/>
                    </a:cubicBezTo>
                    <a:close/>
                    <a:moveTo>
                      <a:pt x="10736" y="2096"/>
                    </a:moveTo>
                    <a:lnTo>
                      <a:pt x="10818" y="2172"/>
                    </a:lnTo>
                    <a:cubicBezTo>
                      <a:pt x="10822" y="2175"/>
                      <a:pt x="10822" y="2180"/>
                      <a:pt x="10819" y="2183"/>
                    </a:cubicBezTo>
                    <a:cubicBezTo>
                      <a:pt x="10816" y="2186"/>
                      <a:pt x="10811" y="2186"/>
                      <a:pt x="10808" y="2183"/>
                    </a:cubicBezTo>
                    <a:lnTo>
                      <a:pt x="10725" y="2108"/>
                    </a:lnTo>
                    <a:cubicBezTo>
                      <a:pt x="10722" y="2105"/>
                      <a:pt x="10721" y="2100"/>
                      <a:pt x="10724" y="2097"/>
                    </a:cubicBezTo>
                    <a:cubicBezTo>
                      <a:pt x="10727" y="2093"/>
                      <a:pt x="10732" y="2093"/>
                      <a:pt x="10736" y="2096"/>
                    </a:cubicBezTo>
                    <a:close/>
                    <a:moveTo>
                      <a:pt x="10866" y="2215"/>
                    </a:moveTo>
                    <a:lnTo>
                      <a:pt x="10866" y="2215"/>
                    </a:lnTo>
                    <a:cubicBezTo>
                      <a:pt x="10869" y="2218"/>
                      <a:pt x="10869" y="2223"/>
                      <a:pt x="10866" y="2226"/>
                    </a:cubicBezTo>
                    <a:cubicBezTo>
                      <a:pt x="10863" y="2229"/>
                      <a:pt x="10858" y="2229"/>
                      <a:pt x="10855" y="2227"/>
                    </a:cubicBezTo>
                    <a:lnTo>
                      <a:pt x="10855" y="2226"/>
                    </a:lnTo>
                    <a:cubicBezTo>
                      <a:pt x="10852" y="2224"/>
                      <a:pt x="10851" y="2218"/>
                      <a:pt x="10854" y="2215"/>
                    </a:cubicBezTo>
                    <a:cubicBezTo>
                      <a:pt x="10857" y="2212"/>
                      <a:pt x="10862" y="2212"/>
                      <a:pt x="10866" y="22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5" name="Freeform 14"/>
              <p:cNvSpPr>
                <a:spLocks/>
              </p:cNvSpPr>
              <p:nvPr/>
            </p:nvSpPr>
            <p:spPr bwMode="auto">
              <a:xfrm>
                <a:off x="4567238" y="2162175"/>
                <a:ext cx="219075" cy="9906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4" y="624"/>
                  </a:cxn>
                </a:cxnLst>
                <a:rect l="0" t="0" r="r" b="b"/>
                <a:pathLst>
                  <a:path w="138" h="624">
                    <a:moveTo>
                      <a:pt x="0" y="0"/>
                    </a:moveTo>
                    <a:cubicBezTo>
                      <a:pt x="92" y="195"/>
                      <a:pt x="138" y="409"/>
                      <a:pt x="134" y="624"/>
                    </a:cubicBezTo>
                  </a:path>
                </a:pathLst>
              </a:custGeom>
              <a:noFill/>
              <a:ln w="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6" name="Line 15"/>
              <p:cNvSpPr>
                <a:spLocks noChangeShapeType="1"/>
              </p:cNvSpPr>
              <p:nvPr/>
            </p:nvSpPr>
            <p:spPr bwMode="auto">
              <a:xfrm>
                <a:off x="4246562" y="2143116"/>
                <a:ext cx="325438" cy="15875"/>
              </a:xfrm>
              <a:prstGeom prst="line">
                <a:avLst/>
              </a:prstGeom>
              <a:noFill/>
              <a:ln w="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7" name="Freeform 16"/>
              <p:cNvSpPr>
                <a:spLocks/>
              </p:cNvSpPr>
              <p:nvPr/>
            </p:nvSpPr>
            <p:spPr bwMode="auto">
              <a:xfrm>
                <a:off x="3849688" y="3071810"/>
                <a:ext cx="85725" cy="79375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54" y="0"/>
                  </a:cxn>
                </a:cxnLst>
                <a:rect l="0" t="0" r="r" b="b"/>
                <a:pathLst>
                  <a:path w="54" h="50">
                    <a:moveTo>
                      <a:pt x="0" y="48"/>
                    </a:moveTo>
                    <a:cubicBezTo>
                      <a:pt x="28" y="50"/>
                      <a:pt x="52" y="28"/>
                      <a:pt x="54" y="0"/>
                    </a:cubicBezTo>
                  </a:path>
                </a:pathLst>
              </a:custGeom>
              <a:noFill/>
              <a:ln w="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8" name="Freeform 17"/>
              <p:cNvSpPr>
                <a:spLocks/>
              </p:cNvSpPr>
              <p:nvPr/>
            </p:nvSpPr>
            <p:spPr bwMode="auto">
              <a:xfrm>
                <a:off x="4778376" y="3146425"/>
                <a:ext cx="79375" cy="85725"/>
              </a:xfrm>
              <a:custGeom>
                <a:avLst/>
                <a:gdLst/>
                <a:ahLst/>
                <a:cxnLst>
                  <a:cxn ang="0">
                    <a:pos x="50" y="54"/>
                  </a:cxn>
                  <a:cxn ang="0">
                    <a:pos x="2" y="0"/>
                  </a:cxn>
                </a:cxnLst>
                <a:rect l="0" t="0" r="r" b="b"/>
                <a:pathLst>
                  <a:path w="50" h="54">
                    <a:moveTo>
                      <a:pt x="50" y="54"/>
                    </a:moveTo>
                    <a:cubicBezTo>
                      <a:pt x="22" y="53"/>
                      <a:pt x="0" y="29"/>
                      <a:pt x="2" y="0"/>
                    </a:cubicBezTo>
                  </a:path>
                </a:pathLst>
              </a:custGeom>
              <a:noFill/>
              <a:ln w="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>
                <a:off x="3933826" y="2143116"/>
                <a:ext cx="317500" cy="965200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0" y="608"/>
                  </a:cxn>
                </a:cxnLst>
                <a:rect l="0" t="0" r="r" b="b"/>
                <a:pathLst>
                  <a:path w="200" h="608">
                    <a:moveTo>
                      <a:pt x="200" y="0"/>
                    </a:moveTo>
                    <a:cubicBezTo>
                      <a:pt x="87" y="185"/>
                      <a:pt x="19" y="392"/>
                      <a:pt x="0" y="608"/>
                    </a:cubicBezTo>
                  </a:path>
                </a:pathLst>
              </a:custGeom>
              <a:noFill/>
              <a:ln w="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0" name="Rectangle 33"/>
              <p:cNvSpPr>
                <a:spLocks noChangeArrowheads="1"/>
              </p:cNvSpPr>
              <p:nvPr/>
            </p:nvSpPr>
            <p:spPr bwMode="auto">
              <a:xfrm>
                <a:off x="6229351" y="1824038"/>
                <a:ext cx="153988" cy="31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 </a:t>
                </a:r>
                <a:endParaRPr kumimoji="0" 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31" name="Grupa 72"/>
              <p:cNvGrpSpPr/>
              <p:nvPr/>
            </p:nvGrpSpPr>
            <p:grpSpPr>
              <a:xfrm rot="174746">
                <a:off x="2128832" y="2248354"/>
                <a:ext cx="1371600" cy="1619252"/>
                <a:chOff x="2108201" y="2339975"/>
                <a:chExt cx="1371600" cy="1619252"/>
              </a:xfrm>
            </p:grpSpPr>
            <p:sp>
              <p:nvSpPr>
                <p:cNvPr id="4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513013" y="2339975"/>
                  <a:ext cx="309563" cy="100013"/>
                </a:xfrm>
                <a:prstGeom prst="line">
                  <a:avLst/>
                </a:pr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8" name="Freeform 12"/>
                <p:cNvSpPr>
                  <a:spLocks/>
                </p:cNvSpPr>
                <p:nvPr/>
              </p:nvSpPr>
              <p:spPr bwMode="auto">
                <a:xfrm>
                  <a:off x="2517776" y="3444875"/>
                  <a:ext cx="66675" cy="101600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42" h="64">
                      <a:moveTo>
                        <a:pt x="0" y="64"/>
                      </a:moveTo>
                      <a:cubicBezTo>
                        <a:pt x="27" y="55"/>
                        <a:pt x="42" y="26"/>
                        <a:pt x="33" y="0"/>
                      </a:cubicBezTo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9" name="Freeform 13"/>
                <p:cNvSpPr>
                  <a:spLocks/>
                </p:cNvSpPr>
                <p:nvPr/>
              </p:nvSpPr>
              <p:spPr bwMode="auto">
                <a:xfrm>
                  <a:off x="3376613" y="3182938"/>
                  <a:ext cx="103188" cy="66675"/>
                </a:xfrm>
                <a:custGeom>
                  <a:avLst/>
                  <a:gdLst/>
                  <a:ahLst/>
                  <a:cxnLst>
                    <a:cxn ang="0">
                      <a:pos x="65" y="3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5" h="42">
                      <a:moveTo>
                        <a:pt x="65" y="33"/>
                      </a:moveTo>
                      <a:cubicBezTo>
                        <a:pt x="37" y="42"/>
                        <a:pt x="8" y="27"/>
                        <a:pt x="0" y="0"/>
                      </a:cubicBezTo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50" name="Freeform 29"/>
                <p:cNvSpPr>
                  <a:spLocks/>
                </p:cNvSpPr>
                <p:nvPr/>
              </p:nvSpPr>
              <p:spPr bwMode="auto">
                <a:xfrm>
                  <a:off x="2822576" y="2339975"/>
                  <a:ext cx="555625" cy="8493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50" y="535"/>
                    </a:cxn>
                  </a:cxnLst>
                  <a:rect l="0" t="0" r="r" b="b"/>
                  <a:pathLst>
                    <a:path w="350" h="535">
                      <a:moveTo>
                        <a:pt x="0" y="0"/>
                      </a:moveTo>
                      <a:cubicBezTo>
                        <a:pt x="156" y="149"/>
                        <a:pt x="276" y="332"/>
                        <a:pt x="350" y="535"/>
                      </a:cubicBezTo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51" name="Freeform 30"/>
                <p:cNvSpPr>
                  <a:spLocks/>
                </p:cNvSpPr>
                <p:nvPr/>
              </p:nvSpPr>
              <p:spPr bwMode="auto">
                <a:xfrm>
                  <a:off x="2459038" y="2436813"/>
                  <a:ext cx="112713" cy="1012825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71" y="638"/>
                    </a:cxn>
                  </a:cxnLst>
                  <a:rect l="0" t="0" r="r" b="b"/>
                  <a:pathLst>
                    <a:path w="71" h="638">
                      <a:moveTo>
                        <a:pt x="38" y="0"/>
                      </a:moveTo>
                      <a:cubicBezTo>
                        <a:pt x="0" y="213"/>
                        <a:pt x="12" y="431"/>
                        <a:pt x="71" y="638"/>
                      </a:cubicBezTo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52" name="Rectangle 35"/>
                <p:cNvSpPr>
                  <a:spLocks noChangeArrowheads="1"/>
                </p:cNvSpPr>
                <p:nvPr/>
              </p:nvSpPr>
              <p:spPr bwMode="auto">
                <a:xfrm>
                  <a:off x="2108201" y="2917825"/>
                  <a:ext cx="153988" cy="3159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8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</a:rPr>
                    <a:t> </a:t>
                  </a:r>
                  <a:endParaRPr kumimoji="0" lang="pl-P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53" name="Rectangle 37"/>
                <p:cNvSpPr>
                  <a:spLocks noChangeArrowheads="1"/>
                </p:cNvSpPr>
                <p:nvPr/>
              </p:nvSpPr>
              <p:spPr bwMode="auto">
                <a:xfrm>
                  <a:off x="3286116" y="3643314"/>
                  <a:ext cx="153988" cy="3159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8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</a:rPr>
                    <a:t> </a:t>
                  </a:r>
                  <a:endParaRPr kumimoji="0" lang="pl-P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32" name="Rectangle 39"/>
              <p:cNvSpPr>
                <a:spLocks noChangeArrowheads="1"/>
              </p:cNvSpPr>
              <p:nvPr/>
            </p:nvSpPr>
            <p:spPr bwMode="auto">
              <a:xfrm>
                <a:off x="1987551" y="3848100"/>
                <a:ext cx="153988" cy="315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8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 </a:t>
                </a:r>
                <a:endParaRPr kumimoji="0" 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3" name="Rectangle 47"/>
              <p:cNvSpPr>
                <a:spLocks noChangeArrowheads="1"/>
              </p:cNvSpPr>
              <p:nvPr/>
            </p:nvSpPr>
            <p:spPr bwMode="auto">
              <a:xfrm>
                <a:off x="4953001" y="4640263"/>
                <a:ext cx="93663" cy="204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1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 </a:t>
                </a:r>
                <a:endParaRPr kumimoji="0" 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4" name="Rectangle 50"/>
              <p:cNvSpPr>
                <a:spLocks noChangeArrowheads="1"/>
              </p:cNvSpPr>
              <p:nvPr/>
            </p:nvSpPr>
            <p:spPr bwMode="auto">
              <a:xfrm>
                <a:off x="5749926" y="4546600"/>
                <a:ext cx="93663" cy="204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1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 </a:t>
                </a:r>
                <a:endParaRPr kumimoji="0" 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" name="Rectangle 55"/>
              <p:cNvSpPr>
                <a:spLocks noChangeArrowheads="1"/>
              </p:cNvSpPr>
              <p:nvPr/>
            </p:nvSpPr>
            <p:spPr bwMode="auto">
              <a:xfrm>
                <a:off x="6642101" y="2182813"/>
                <a:ext cx="93663" cy="204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1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 </a:t>
                </a:r>
                <a:endParaRPr kumimoji="0" 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6" name="Rectangle 66"/>
              <p:cNvSpPr>
                <a:spLocks noChangeArrowheads="1"/>
              </p:cNvSpPr>
              <p:nvPr/>
            </p:nvSpPr>
            <p:spPr bwMode="auto">
              <a:xfrm>
                <a:off x="5159376" y="2190750"/>
                <a:ext cx="93663" cy="204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100" b="1" i="1" u="none" strike="noStrike" cap="none" normalizeH="0" baseline="0" smtClean="0">
                    <a:ln>
                      <a:noFill/>
                    </a:ln>
                    <a:solidFill>
                      <a:srgbClr val="8DB3E2"/>
                    </a:solidFill>
                    <a:effectLst/>
                    <a:latin typeface="Times New Roman" pitchFamily="18" charset="0"/>
                  </a:rPr>
                  <a:t> </a:t>
                </a:r>
                <a:endParaRPr kumimoji="0" 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37" name="Grupa 73"/>
              <p:cNvGrpSpPr/>
              <p:nvPr/>
            </p:nvGrpSpPr>
            <p:grpSpPr>
              <a:xfrm rot="2920468">
                <a:off x="5468542" y="2641303"/>
                <a:ext cx="1371600" cy="1619252"/>
                <a:chOff x="2108201" y="2339975"/>
                <a:chExt cx="1371600" cy="1619252"/>
              </a:xfrm>
            </p:grpSpPr>
            <p:sp>
              <p:nvSpPr>
                <p:cNvPr id="40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513013" y="2339975"/>
                  <a:ext cx="309563" cy="100013"/>
                </a:xfrm>
                <a:prstGeom prst="line">
                  <a:avLst/>
                </a:pr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1" name="Freeform 12"/>
                <p:cNvSpPr>
                  <a:spLocks/>
                </p:cNvSpPr>
                <p:nvPr/>
              </p:nvSpPr>
              <p:spPr bwMode="auto">
                <a:xfrm>
                  <a:off x="2517776" y="3444875"/>
                  <a:ext cx="66675" cy="101600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42" h="64">
                      <a:moveTo>
                        <a:pt x="0" y="64"/>
                      </a:moveTo>
                      <a:cubicBezTo>
                        <a:pt x="27" y="55"/>
                        <a:pt x="42" y="26"/>
                        <a:pt x="33" y="0"/>
                      </a:cubicBezTo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2" name="Freeform 13"/>
                <p:cNvSpPr>
                  <a:spLocks/>
                </p:cNvSpPr>
                <p:nvPr/>
              </p:nvSpPr>
              <p:spPr bwMode="auto">
                <a:xfrm>
                  <a:off x="3376613" y="3182938"/>
                  <a:ext cx="103188" cy="66675"/>
                </a:xfrm>
                <a:custGeom>
                  <a:avLst/>
                  <a:gdLst/>
                  <a:ahLst/>
                  <a:cxnLst>
                    <a:cxn ang="0">
                      <a:pos x="65" y="3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5" h="42">
                      <a:moveTo>
                        <a:pt x="65" y="33"/>
                      </a:moveTo>
                      <a:cubicBezTo>
                        <a:pt x="37" y="42"/>
                        <a:pt x="8" y="27"/>
                        <a:pt x="0" y="0"/>
                      </a:cubicBezTo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3" name="Freeform 29"/>
                <p:cNvSpPr>
                  <a:spLocks/>
                </p:cNvSpPr>
                <p:nvPr/>
              </p:nvSpPr>
              <p:spPr bwMode="auto">
                <a:xfrm>
                  <a:off x="2822576" y="2339975"/>
                  <a:ext cx="555625" cy="8493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50" y="535"/>
                    </a:cxn>
                  </a:cxnLst>
                  <a:rect l="0" t="0" r="r" b="b"/>
                  <a:pathLst>
                    <a:path w="350" h="535">
                      <a:moveTo>
                        <a:pt x="0" y="0"/>
                      </a:moveTo>
                      <a:cubicBezTo>
                        <a:pt x="156" y="149"/>
                        <a:pt x="276" y="332"/>
                        <a:pt x="350" y="535"/>
                      </a:cubicBezTo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4" name="Freeform 30"/>
                <p:cNvSpPr>
                  <a:spLocks/>
                </p:cNvSpPr>
                <p:nvPr/>
              </p:nvSpPr>
              <p:spPr bwMode="auto">
                <a:xfrm>
                  <a:off x="2459038" y="2436813"/>
                  <a:ext cx="112713" cy="1012825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71" y="638"/>
                    </a:cxn>
                  </a:cxnLst>
                  <a:rect l="0" t="0" r="r" b="b"/>
                  <a:pathLst>
                    <a:path w="71" h="638">
                      <a:moveTo>
                        <a:pt x="38" y="0"/>
                      </a:moveTo>
                      <a:cubicBezTo>
                        <a:pt x="0" y="213"/>
                        <a:pt x="12" y="431"/>
                        <a:pt x="71" y="638"/>
                      </a:cubicBezTo>
                    </a:path>
                  </a:pathLst>
                </a:custGeom>
                <a:noFill/>
                <a:ln w="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5" name="Rectangle 35"/>
                <p:cNvSpPr>
                  <a:spLocks noChangeArrowheads="1"/>
                </p:cNvSpPr>
                <p:nvPr/>
              </p:nvSpPr>
              <p:spPr bwMode="auto">
                <a:xfrm>
                  <a:off x="2108201" y="2917825"/>
                  <a:ext cx="153988" cy="3159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8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</a:rPr>
                    <a:t> </a:t>
                  </a:r>
                  <a:endParaRPr kumimoji="0" lang="pl-P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46" name="Rectangle 37"/>
                <p:cNvSpPr>
                  <a:spLocks noChangeArrowheads="1"/>
                </p:cNvSpPr>
                <p:nvPr/>
              </p:nvSpPr>
              <p:spPr bwMode="auto">
                <a:xfrm>
                  <a:off x="3286116" y="3643314"/>
                  <a:ext cx="153988" cy="3159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800" b="0" i="1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</a:rPr>
                    <a:t> </a:t>
                  </a:r>
                  <a:endParaRPr kumimoji="0" lang="pl-P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cxnSp>
            <p:nvCxnSpPr>
              <p:cNvPr id="38" name="Łącznik prosty 37"/>
              <p:cNvCxnSpPr/>
              <p:nvPr/>
            </p:nvCxnSpPr>
            <p:spPr>
              <a:xfrm rot="-60000" flipV="1">
                <a:off x="3500188" y="3155668"/>
                <a:ext cx="357190" cy="318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Łącznik prosty 38"/>
              <p:cNvCxnSpPr/>
              <p:nvPr/>
            </p:nvCxnSpPr>
            <p:spPr>
              <a:xfrm rot="-180000">
                <a:off x="4853005" y="3212994"/>
                <a:ext cx="862003" cy="3365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a 71"/>
            <p:cNvGrpSpPr/>
            <p:nvPr/>
          </p:nvGrpSpPr>
          <p:grpSpPr>
            <a:xfrm>
              <a:off x="1850419" y="3890950"/>
              <a:ext cx="1778442" cy="2103745"/>
              <a:chOff x="3065463" y="3091543"/>
              <a:chExt cx="2215624" cy="2620894"/>
            </a:xfrm>
          </p:grpSpPr>
          <p:grpSp>
            <p:nvGrpSpPr>
              <p:cNvPr id="15" name="Grupa 95"/>
              <p:cNvGrpSpPr/>
              <p:nvPr/>
            </p:nvGrpSpPr>
            <p:grpSpPr>
              <a:xfrm rot="174746">
                <a:off x="3065463" y="3093662"/>
                <a:ext cx="2215624" cy="2618778"/>
                <a:chOff x="2459038" y="2339975"/>
                <a:chExt cx="1020763" cy="1206500"/>
              </a:xfrm>
            </p:grpSpPr>
            <p:sp>
              <p:nvSpPr>
                <p:cNvPr id="1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513013" y="2339975"/>
                  <a:ext cx="309563" cy="100013"/>
                </a:xfrm>
                <a:prstGeom prst="line">
                  <a:avLst/>
                </a:prstGeom>
                <a:noFill/>
                <a:ln w="28575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8" name="Freeform 12"/>
                <p:cNvSpPr>
                  <a:spLocks/>
                </p:cNvSpPr>
                <p:nvPr/>
              </p:nvSpPr>
              <p:spPr bwMode="auto">
                <a:xfrm>
                  <a:off x="2517776" y="3444875"/>
                  <a:ext cx="66675" cy="101600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42" h="64">
                      <a:moveTo>
                        <a:pt x="0" y="64"/>
                      </a:moveTo>
                      <a:cubicBezTo>
                        <a:pt x="27" y="55"/>
                        <a:pt x="42" y="26"/>
                        <a:pt x="33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9" name="Freeform 13"/>
                <p:cNvSpPr>
                  <a:spLocks/>
                </p:cNvSpPr>
                <p:nvPr/>
              </p:nvSpPr>
              <p:spPr bwMode="auto">
                <a:xfrm>
                  <a:off x="3376613" y="3182938"/>
                  <a:ext cx="103188" cy="66675"/>
                </a:xfrm>
                <a:custGeom>
                  <a:avLst/>
                  <a:gdLst/>
                  <a:ahLst/>
                  <a:cxnLst>
                    <a:cxn ang="0">
                      <a:pos x="65" y="3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5" h="42">
                      <a:moveTo>
                        <a:pt x="65" y="33"/>
                      </a:moveTo>
                      <a:cubicBezTo>
                        <a:pt x="37" y="42"/>
                        <a:pt x="8" y="27"/>
                        <a:pt x="0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0" name="Freeform 29"/>
                <p:cNvSpPr>
                  <a:spLocks/>
                </p:cNvSpPr>
                <p:nvPr/>
              </p:nvSpPr>
              <p:spPr bwMode="auto">
                <a:xfrm>
                  <a:off x="2822576" y="2339975"/>
                  <a:ext cx="555625" cy="8493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50" y="535"/>
                    </a:cxn>
                  </a:cxnLst>
                  <a:rect l="0" t="0" r="r" b="b"/>
                  <a:pathLst>
                    <a:path w="350" h="535">
                      <a:moveTo>
                        <a:pt x="0" y="0"/>
                      </a:moveTo>
                      <a:cubicBezTo>
                        <a:pt x="156" y="149"/>
                        <a:pt x="276" y="332"/>
                        <a:pt x="350" y="535"/>
                      </a:cubicBezTo>
                    </a:path>
                  </a:pathLst>
                </a:custGeom>
                <a:noFill/>
                <a:ln w="28575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21" name="Freeform 30"/>
                <p:cNvSpPr>
                  <a:spLocks/>
                </p:cNvSpPr>
                <p:nvPr/>
              </p:nvSpPr>
              <p:spPr bwMode="auto">
                <a:xfrm>
                  <a:off x="2459038" y="2436813"/>
                  <a:ext cx="112713" cy="1012825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71" y="638"/>
                    </a:cxn>
                  </a:cxnLst>
                  <a:rect l="0" t="0" r="r" b="b"/>
                  <a:pathLst>
                    <a:path w="71" h="638">
                      <a:moveTo>
                        <a:pt x="38" y="0"/>
                      </a:moveTo>
                      <a:cubicBezTo>
                        <a:pt x="0" y="213"/>
                        <a:pt x="12" y="431"/>
                        <a:pt x="71" y="638"/>
                      </a:cubicBezTo>
                    </a:path>
                  </a:pathLst>
                </a:custGeom>
                <a:noFill/>
                <a:ln w="28575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sp>
            <p:nvSpPr>
              <p:cNvPr id="16" name="Dowolny kształt 15"/>
              <p:cNvSpPr/>
              <p:nvPr/>
            </p:nvSpPr>
            <p:spPr>
              <a:xfrm>
                <a:off x="3935113" y="3091543"/>
                <a:ext cx="1136953" cy="1913467"/>
              </a:xfrm>
              <a:custGeom>
                <a:avLst/>
                <a:gdLst>
                  <a:gd name="connsiteX0" fmla="*/ 0 w 1136953"/>
                  <a:gd name="connsiteY0" fmla="*/ 0 h 1913467"/>
                  <a:gd name="connsiteX1" fmla="*/ 246743 w 1136953"/>
                  <a:gd name="connsiteY1" fmla="*/ 159657 h 1913467"/>
                  <a:gd name="connsiteX2" fmla="*/ 551543 w 1136953"/>
                  <a:gd name="connsiteY2" fmla="*/ 827314 h 1913467"/>
                  <a:gd name="connsiteX3" fmla="*/ 885371 w 1136953"/>
                  <a:gd name="connsiteY3" fmla="*/ 1190171 h 1913467"/>
                  <a:gd name="connsiteX4" fmla="*/ 1001485 w 1136953"/>
                  <a:gd name="connsiteY4" fmla="*/ 1712686 h 1913467"/>
                  <a:gd name="connsiteX5" fmla="*/ 1117600 w 1136953"/>
                  <a:gd name="connsiteY5" fmla="*/ 1886857 h 1913467"/>
                  <a:gd name="connsiteX6" fmla="*/ 1117600 w 1136953"/>
                  <a:gd name="connsiteY6" fmla="*/ 1872343 h 1913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6953" h="1913467">
                    <a:moveTo>
                      <a:pt x="0" y="0"/>
                    </a:moveTo>
                    <a:cubicBezTo>
                      <a:pt x="77409" y="10885"/>
                      <a:pt x="154819" y="21771"/>
                      <a:pt x="246743" y="159657"/>
                    </a:cubicBezTo>
                    <a:cubicBezTo>
                      <a:pt x="338667" y="297543"/>
                      <a:pt x="445105" y="655562"/>
                      <a:pt x="551543" y="827314"/>
                    </a:cubicBezTo>
                    <a:cubicBezTo>
                      <a:pt x="657981" y="999066"/>
                      <a:pt x="810381" y="1042609"/>
                      <a:pt x="885371" y="1190171"/>
                    </a:cubicBezTo>
                    <a:cubicBezTo>
                      <a:pt x="960361" y="1337733"/>
                      <a:pt x="962780" y="1596572"/>
                      <a:pt x="1001485" y="1712686"/>
                    </a:cubicBezTo>
                    <a:cubicBezTo>
                      <a:pt x="1040190" y="1828800"/>
                      <a:pt x="1098248" y="1860248"/>
                      <a:pt x="1117600" y="1886857"/>
                    </a:cubicBezTo>
                    <a:cubicBezTo>
                      <a:pt x="1136953" y="1913467"/>
                      <a:pt x="1127276" y="1892905"/>
                      <a:pt x="1117600" y="1872343"/>
                    </a:cubicBezTo>
                  </a:path>
                </a:pathLst>
              </a:cu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9" name="pole tekstowe 8"/>
            <p:cNvSpPr txBox="1"/>
            <p:nvPr/>
          </p:nvSpPr>
          <p:spPr>
            <a:xfrm>
              <a:off x="3742705" y="4222536"/>
              <a:ext cx="917472" cy="815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6000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pl-PL" sz="6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1621051" y="3860674"/>
              <a:ext cx="6995725" cy="21789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zaokrąglony 11"/>
            <p:cNvSpPr/>
            <p:nvPr/>
          </p:nvSpPr>
          <p:spPr>
            <a:xfrm>
              <a:off x="1621051" y="3775196"/>
              <a:ext cx="6995725" cy="2293680"/>
            </a:xfrm>
            <a:prstGeom prst="roundRect">
              <a:avLst/>
            </a:prstGeom>
            <a:noFill/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pole tekstowe 53"/>
            <p:cNvSpPr txBox="1"/>
            <p:nvPr/>
          </p:nvSpPr>
          <p:spPr>
            <a:xfrm>
              <a:off x="2825270" y="3861117"/>
              <a:ext cx="250639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000" dirty="0" smtClean="0">
                  <a:latin typeface="Times New Roman" pitchFamily="18" charset="0"/>
                  <a:cs typeface="Times New Roman" pitchFamily="18" charset="0"/>
                </a:rPr>
                <a:t>niedokładność zarysu</a:t>
              </a:r>
              <a:endParaRPr lang="pl-PL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" name="Wygięta strzałka 56"/>
          <p:cNvSpPr/>
          <p:nvPr/>
        </p:nvSpPr>
        <p:spPr>
          <a:xfrm rot="16200000">
            <a:off x="-105507" y="3580227"/>
            <a:ext cx="2025754" cy="1420836"/>
          </a:xfrm>
          <a:prstGeom prst="bentArrow">
            <a:avLst>
              <a:gd name="adj1" fmla="val 11702"/>
              <a:gd name="adj2" fmla="val 17908"/>
              <a:gd name="adj3" fmla="val 16135"/>
              <a:gd name="adj4" fmla="val 43750"/>
            </a:avLst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000664" y="0"/>
            <a:ext cx="3143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Siły (nominalne)</a:t>
            </a:r>
          </a:p>
          <a:p>
            <a:r>
              <a:rPr lang="pl-PL" sz="28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w strefie zazębienia</a:t>
            </a:r>
          </a:p>
          <a:p>
            <a:r>
              <a:rPr lang="pl-PL" sz="2800" dirty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28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ół walcowych </a:t>
            </a:r>
          </a:p>
          <a:p>
            <a:r>
              <a:rPr lang="pl-PL" sz="28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o zębach prostych</a:t>
            </a:r>
            <a:endParaRPr lang="pl-PL" sz="2800" dirty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-402883" y="-4442041"/>
          <a:ext cx="7036360" cy="9490559"/>
        </p:xfrm>
        <a:graphic>
          <a:graphicData uri="http://schemas.openxmlformats.org/presentationml/2006/ole">
            <p:oleObj spid="_x0000_s52234" name="Dokument" r:id="rId3" imgW="7825740" imgH="10554462" progId="Word.Document.12">
              <p:embed/>
            </p:oleObj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99A-D339-48AC-B704-324513793AF1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rc 20"/>
          <p:cNvSpPr>
            <a:spLocks/>
          </p:cNvSpPr>
          <p:nvPr/>
        </p:nvSpPr>
        <p:spPr bwMode="auto">
          <a:xfrm rot="18731274">
            <a:off x="4606102" y="3881814"/>
            <a:ext cx="2769092" cy="428924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328"/>
              <a:gd name="T1" fmla="*/ 0 h 21600"/>
              <a:gd name="T2" fmla="*/ 16328 w 16328"/>
              <a:gd name="T3" fmla="*/ 7460 h 21600"/>
              <a:gd name="T4" fmla="*/ 0 w 1632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328" h="21600" fill="none" extrusionOk="0">
                <a:moveTo>
                  <a:pt x="-1" y="0"/>
                </a:moveTo>
                <a:cubicBezTo>
                  <a:pt x="6267" y="0"/>
                  <a:pt x="12225" y="2722"/>
                  <a:pt x="16328" y="7459"/>
                </a:cubicBezTo>
              </a:path>
              <a:path w="16328" h="21600" stroke="0" extrusionOk="0">
                <a:moveTo>
                  <a:pt x="-1" y="0"/>
                </a:moveTo>
                <a:cubicBezTo>
                  <a:pt x="6267" y="0"/>
                  <a:pt x="12225" y="2722"/>
                  <a:pt x="16328" y="7459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BFBFB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-411186" y="-4444152"/>
          <a:ext cx="7048500" cy="9496425"/>
        </p:xfrm>
        <a:graphic>
          <a:graphicData uri="http://schemas.openxmlformats.org/presentationml/2006/ole">
            <p:oleObj spid="_x0000_s84994" name="Dokument" r:id="rId3" imgW="7826264" imgH="10554859" progId="Word.Document.12">
              <p:embed/>
            </p:oleObj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Wygięta strzałka 6"/>
          <p:cNvSpPr/>
          <p:nvPr/>
        </p:nvSpPr>
        <p:spPr>
          <a:xfrm flipV="1">
            <a:off x="714349" y="4000504"/>
            <a:ext cx="1456758" cy="1714512"/>
          </a:xfrm>
          <a:prstGeom prst="ben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99A-D339-48AC-B704-324513793AF1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6000664" y="0"/>
            <a:ext cx="3143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Siły (nominalne)</a:t>
            </a:r>
          </a:p>
          <a:p>
            <a:r>
              <a:rPr lang="pl-PL" sz="28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w strefie zazębienia</a:t>
            </a:r>
          </a:p>
          <a:p>
            <a:r>
              <a:rPr lang="pl-PL" sz="2800" dirty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28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ół walcowych </a:t>
            </a:r>
          </a:p>
          <a:p>
            <a:r>
              <a:rPr lang="pl-PL" sz="28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o zębach prostych</a:t>
            </a:r>
            <a:endParaRPr lang="pl-PL" sz="2800" dirty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upa 12"/>
          <p:cNvGrpSpPr/>
          <p:nvPr/>
        </p:nvGrpSpPr>
        <p:grpSpPr>
          <a:xfrm>
            <a:off x="3069106" y="2877278"/>
            <a:ext cx="5804438" cy="4351675"/>
            <a:chOff x="3069106" y="1795442"/>
            <a:chExt cx="5804438" cy="4351675"/>
          </a:xfrm>
        </p:grpSpPr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3149241" y="3688680"/>
              <a:ext cx="477404" cy="45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N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AutoShape 4"/>
            <p:cNvCxnSpPr>
              <a:cxnSpLocks noChangeShapeType="1"/>
            </p:cNvCxnSpPr>
            <p:nvPr/>
          </p:nvCxnSpPr>
          <p:spPr bwMode="auto">
            <a:xfrm flipH="1">
              <a:off x="7162846" y="3956505"/>
              <a:ext cx="1346962" cy="219061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w="med" len="lg"/>
            </a:ln>
          </p:spPr>
        </p:cxnSp>
        <p:cxnSp>
          <p:nvCxnSpPr>
            <p:cNvPr id="16" name="AutoShape 5"/>
            <p:cNvCxnSpPr>
              <a:cxnSpLocks noChangeShapeType="1"/>
            </p:cNvCxnSpPr>
            <p:nvPr/>
          </p:nvCxnSpPr>
          <p:spPr bwMode="auto">
            <a:xfrm>
              <a:off x="6131312" y="1795442"/>
              <a:ext cx="0" cy="357601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</p:spPr>
        </p:cxnSp>
        <p:cxnSp>
          <p:nvCxnSpPr>
            <p:cNvPr id="17" name="AutoShape 6"/>
            <p:cNvCxnSpPr>
              <a:cxnSpLocks noChangeShapeType="1"/>
            </p:cNvCxnSpPr>
            <p:nvPr/>
          </p:nvCxnSpPr>
          <p:spPr bwMode="auto">
            <a:xfrm flipV="1">
              <a:off x="3224262" y="2567128"/>
              <a:ext cx="5132094" cy="150870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" name="AutoShape 8"/>
            <p:cNvCxnSpPr>
              <a:cxnSpLocks noChangeShapeType="1"/>
            </p:cNvCxnSpPr>
            <p:nvPr/>
          </p:nvCxnSpPr>
          <p:spPr bwMode="auto">
            <a:xfrm rot="20520000">
              <a:off x="4509843" y="2939902"/>
              <a:ext cx="323953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9" name="Arc 9"/>
            <p:cNvSpPr>
              <a:spLocks/>
            </p:cNvSpPr>
            <p:nvPr/>
          </p:nvSpPr>
          <p:spPr bwMode="auto">
            <a:xfrm rot="20520000" flipV="1">
              <a:off x="4508138" y="4003101"/>
              <a:ext cx="81272" cy="812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Arc 10"/>
            <p:cNvSpPr>
              <a:spLocks/>
            </p:cNvSpPr>
            <p:nvPr/>
          </p:nvSpPr>
          <p:spPr bwMode="auto">
            <a:xfrm rot="20520000" flipH="1" flipV="1">
              <a:off x="5386789" y="3717271"/>
              <a:ext cx="81272" cy="812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Arc 11"/>
            <p:cNvSpPr>
              <a:spLocks/>
            </p:cNvSpPr>
            <p:nvPr/>
          </p:nvSpPr>
          <p:spPr bwMode="auto">
            <a:xfrm rot="180000">
              <a:off x="4574634" y="2667141"/>
              <a:ext cx="2223908" cy="1052403"/>
            </a:xfrm>
            <a:custGeom>
              <a:avLst/>
              <a:gdLst>
                <a:gd name="G0" fmla="+- 0 0 0"/>
                <a:gd name="G1" fmla="+- 10216 0 0"/>
                <a:gd name="G2" fmla="+- 21600 0 0"/>
                <a:gd name="T0" fmla="*/ 19031 w 21588"/>
                <a:gd name="T1" fmla="*/ 0 h 10216"/>
                <a:gd name="T2" fmla="*/ 21588 w 21588"/>
                <a:gd name="T3" fmla="*/ 9487 h 10216"/>
                <a:gd name="T4" fmla="*/ 0 w 21588"/>
                <a:gd name="T5" fmla="*/ 10216 h 10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88" h="10216" fill="none" extrusionOk="0">
                  <a:moveTo>
                    <a:pt x="19031" y="-1"/>
                  </a:moveTo>
                  <a:cubicBezTo>
                    <a:pt x="20600" y="2923"/>
                    <a:pt x="21475" y="6170"/>
                    <a:pt x="21587" y="9487"/>
                  </a:cubicBezTo>
                </a:path>
                <a:path w="21588" h="10216" stroke="0" extrusionOk="0">
                  <a:moveTo>
                    <a:pt x="19031" y="-1"/>
                  </a:moveTo>
                  <a:cubicBezTo>
                    <a:pt x="20600" y="2923"/>
                    <a:pt x="21475" y="6170"/>
                    <a:pt x="21587" y="9487"/>
                  </a:cubicBezTo>
                  <a:lnTo>
                    <a:pt x="0" y="1021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2" name="AutoShape 12"/>
            <p:cNvCxnSpPr>
              <a:cxnSpLocks noChangeShapeType="1"/>
            </p:cNvCxnSpPr>
            <p:nvPr/>
          </p:nvCxnSpPr>
          <p:spPr bwMode="auto">
            <a:xfrm rot="180000">
              <a:off x="6246685" y="2704077"/>
              <a:ext cx="323953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3" name="Arc 13"/>
            <p:cNvSpPr>
              <a:spLocks/>
            </p:cNvSpPr>
            <p:nvPr/>
          </p:nvSpPr>
          <p:spPr bwMode="auto">
            <a:xfrm rot="180000" flipV="1">
              <a:off x="5848848" y="3649649"/>
              <a:ext cx="81272" cy="812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Arc 14"/>
            <p:cNvSpPr>
              <a:spLocks/>
            </p:cNvSpPr>
            <p:nvPr/>
          </p:nvSpPr>
          <p:spPr bwMode="auto">
            <a:xfrm rot="180000" flipH="1" flipV="1">
              <a:off x="6771829" y="3697950"/>
              <a:ext cx="81272" cy="812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25" name="Group 15"/>
            <p:cNvGrpSpPr>
              <a:grpSpLocks/>
            </p:cNvGrpSpPr>
            <p:nvPr/>
          </p:nvGrpSpPr>
          <p:grpSpPr bwMode="auto">
            <a:xfrm rot="21292933" flipH="1" flipV="1">
              <a:off x="6539947" y="2484164"/>
              <a:ext cx="2333597" cy="1052403"/>
              <a:chOff x="4179" y="2207"/>
              <a:chExt cx="4106" cy="1852"/>
            </a:xfrm>
          </p:grpSpPr>
          <p:sp>
            <p:nvSpPr>
              <p:cNvPr id="52" name="Arc 16"/>
              <p:cNvSpPr>
                <a:spLocks/>
              </p:cNvSpPr>
              <p:nvPr/>
            </p:nvSpPr>
            <p:spPr bwMode="auto">
              <a:xfrm>
                <a:off x="4179" y="2207"/>
                <a:ext cx="3913" cy="1852"/>
              </a:xfrm>
              <a:custGeom>
                <a:avLst/>
                <a:gdLst>
                  <a:gd name="G0" fmla="+- 0 0 0"/>
                  <a:gd name="G1" fmla="+- 10216 0 0"/>
                  <a:gd name="G2" fmla="+- 21600 0 0"/>
                  <a:gd name="T0" fmla="*/ 19031 w 21588"/>
                  <a:gd name="T1" fmla="*/ 0 h 10216"/>
                  <a:gd name="T2" fmla="*/ 21588 w 21588"/>
                  <a:gd name="T3" fmla="*/ 9487 h 10216"/>
                  <a:gd name="T4" fmla="*/ 0 w 21588"/>
                  <a:gd name="T5" fmla="*/ 10216 h 10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88" h="10216" fill="none" extrusionOk="0">
                    <a:moveTo>
                      <a:pt x="19031" y="-1"/>
                    </a:moveTo>
                    <a:cubicBezTo>
                      <a:pt x="20600" y="2923"/>
                      <a:pt x="21475" y="6170"/>
                      <a:pt x="21587" y="9487"/>
                    </a:cubicBezTo>
                  </a:path>
                  <a:path w="21588" h="10216" stroke="0" extrusionOk="0">
                    <a:moveTo>
                      <a:pt x="19031" y="-1"/>
                    </a:moveTo>
                    <a:cubicBezTo>
                      <a:pt x="20600" y="2923"/>
                      <a:pt x="21475" y="6170"/>
                      <a:pt x="21587" y="9487"/>
                    </a:cubicBezTo>
                    <a:lnTo>
                      <a:pt x="0" y="1021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3" name="Arc 17"/>
              <p:cNvSpPr>
                <a:spLocks/>
              </p:cNvSpPr>
              <p:nvPr/>
            </p:nvSpPr>
            <p:spPr bwMode="auto">
              <a:xfrm flipH="1" flipV="1">
                <a:off x="8092" y="3866"/>
                <a:ext cx="193" cy="19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54" name="AutoShape 18"/>
              <p:cNvCxnSpPr>
                <a:cxnSpLocks noChangeShapeType="1"/>
              </p:cNvCxnSpPr>
              <p:nvPr/>
            </p:nvCxnSpPr>
            <p:spPr bwMode="auto">
              <a:xfrm>
                <a:off x="7365" y="2210"/>
                <a:ext cx="255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26" name="Arc 21"/>
            <p:cNvSpPr>
              <a:spLocks/>
            </p:cNvSpPr>
            <p:nvPr/>
          </p:nvSpPr>
          <p:spPr bwMode="auto">
            <a:xfrm rot="180000" flipH="1">
              <a:off x="5953990" y="2739309"/>
              <a:ext cx="2223908" cy="1052403"/>
            </a:xfrm>
            <a:custGeom>
              <a:avLst/>
              <a:gdLst>
                <a:gd name="G0" fmla="+- 0 0 0"/>
                <a:gd name="G1" fmla="+- 10216 0 0"/>
                <a:gd name="G2" fmla="+- 21600 0 0"/>
                <a:gd name="T0" fmla="*/ 19031 w 21588"/>
                <a:gd name="T1" fmla="*/ 0 h 10216"/>
                <a:gd name="T2" fmla="*/ 21588 w 21588"/>
                <a:gd name="T3" fmla="*/ 9487 h 10216"/>
                <a:gd name="T4" fmla="*/ 0 w 21588"/>
                <a:gd name="T5" fmla="*/ 10216 h 10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88" h="10216" fill="none" extrusionOk="0">
                  <a:moveTo>
                    <a:pt x="19031" y="-1"/>
                  </a:moveTo>
                  <a:cubicBezTo>
                    <a:pt x="20600" y="2923"/>
                    <a:pt x="21475" y="6170"/>
                    <a:pt x="21587" y="9487"/>
                  </a:cubicBezTo>
                </a:path>
                <a:path w="21588" h="10216" stroke="0" extrusionOk="0">
                  <a:moveTo>
                    <a:pt x="19031" y="-1"/>
                  </a:moveTo>
                  <a:cubicBezTo>
                    <a:pt x="20600" y="2923"/>
                    <a:pt x="21475" y="6170"/>
                    <a:pt x="21587" y="9487"/>
                  </a:cubicBezTo>
                  <a:lnTo>
                    <a:pt x="0" y="1021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27" name="Group 22"/>
            <p:cNvGrpSpPr>
              <a:grpSpLocks/>
            </p:cNvGrpSpPr>
            <p:nvPr/>
          </p:nvGrpSpPr>
          <p:grpSpPr bwMode="auto">
            <a:xfrm flipH="1" flipV="1">
              <a:off x="4965650" y="2552354"/>
              <a:ext cx="2333597" cy="1052403"/>
              <a:chOff x="4179" y="2207"/>
              <a:chExt cx="4106" cy="1852"/>
            </a:xfrm>
          </p:grpSpPr>
          <p:sp>
            <p:nvSpPr>
              <p:cNvPr id="49" name="Arc 23"/>
              <p:cNvSpPr>
                <a:spLocks/>
              </p:cNvSpPr>
              <p:nvPr/>
            </p:nvSpPr>
            <p:spPr bwMode="auto">
              <a:xfrm>
                <a:off x="4179" y="2207"/>
                <a:ext cx="3913" cy="1852"/>
              </a:xfrm>
              <a:custGeom>
                <a:avLst/>
                <a:gdLst>
                  <a:gd name="G0" fmla="+- 0 0 0"/>
                  <a:gd name="G1" fmla="+- 10216 0 0"/>
                  <a:gd name="G2" fmla="+- 21600 0 0"/>
                  <a:gd name="T0" fmla="*/ 19031 w 21588"/>
                  <a:gd name="T1" fmla="*/ 0 h 10216"/>
                  <a:gd name="T2" fmla="*/ 21588 w 21588"/>
                  <a:gd name="T3" fmla="*/ 9487 h 10216"/>
                  <a:gd name="T4" fmla="*/ 0 w 21588"/>
                  <a:gd name="T5" fmla="*/ 10216 h 10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88" h="10216" fill="none" extrusionOk="0">
                    <a:moveTo>
                      <a:pt x="19031" y="-1"/>
                    </a:moveTo>
                    <a:cubicBezTo>
                      <a:pt x="20600" y="2923"/>
                      <a:pt x="21475" y="6170"/>
                      <a:pt x="21587" y="9487"/>
                    </a:cubicBezTo>
                  </a:path>
                  <a:path w="21588" h="10216" stroke="0" extrusionOk="0">
                    <a:moveTo>
                      <a:pt x="19031" y="-1"/>
                    </a:moveTo>
                    <a:cubicBezTo>
                      <a:pt x="20600" y="2923"/>
                      <a:pt x="21475" y="6170"/>
                      <a:pt x="21587" y="9487"/>
                    </a:cubicBezTo>
                    <a:lnTo>
                      <a:pt x="0" y="1021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0" name="Arc 24"/>
              <p:cNvSpPr>
                <a:spLocks/>
              </p:cNvSpPr>
              <p:nvPr/>
            </p:nvSpPr>
            <p:spPr bwMode="auto">
              <a:xfrm flipH="1" flipV="1">
                <a:off x="8092" y="3866"/>
                <a:ext cx="193" cy="19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cxnSp>
            <p:nvCxnSpPr>
              <p:cNvPr id="51" name="AutoShape 25"/>
              <p:cNvCxnSpPr>
                <a:cxnSpLocks noChangeShapeType="1"/>
              </p:cNvCxnSpPr>
              <p:nvPr/>
            </p:nvCxnSpPr>
            <p:spPr bwMode="auto">
              <a:xfrm>
                <a:off x="7365" y="2210"/>
                <a:ext cx="255" cy="0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28" name="Arc 26"/>
            <p:cNvSpPr>
              <a:spLocks/>
            </p:cNvSpPr>
            <p:nvPr/>
          </p:nvSpPr>
          <p:spPr bwMode="auto">
            <a:xfrm rot="20520000">
              <a:off x="3069106" y="3126289"/>
              <a:ext cx="2223908" cy="1052403"/>
            </a:xfrm>
            <a:custGeom>
              <a:avLst/>
              <a:gdLst>
                <a:gd name="G0" fmla="+- 0 0 0"/>
                <a:gd name="G1" fmla="+- 10216 0 0"/>
                <a:gd name="G2" fmla="+- 21600 0 0"/>
                <a:gd name="T0" fmla="*/ 19031 w 21588"/>
                <a:gd name="T1" fmla="*/ 0 h 10216"/>
                <a:gd name="T2" fmla="*/ 21588 w 21588"/>
                <a:gd name="T3" fmla="*/ 9487 h 10216"/>
                <a:gd name="T4" fmla="*/ 0 w 21588"/>
                <a:gd name="T5" fmla="*/ 10216 h 10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88" h="10216" fill="none" extrusionOk="0">
                  <a:moveTo>
                    <a:pt x="19031" y="-1"/>
                  </a:moveTo>
                  <a:cubicBezTo>
                    <a:pt x="20600" y="2923"/>
                    <a:pt x="21475" y="6170"/>
                    <a:pt x="21587" y="9487"/>
                  </a:cubicBezTo>
                </a:path>
                <a:path w="21588" h="10216" stroke="0" extrusionOk="0">
                  <a:moveTo>
                    <a:pt x="19031" y="-1"/>
                  </a:moveTo>
                  <a:cubicBezTo>
                    <a:pt x="20600" y="2923"/>
                    <a:pt x="21475" y="6170"/>
                    <a:pt x="21587" y="9487"/>
                  </a:cubicBezTo>
                  <a:lnTo>
                    <a:pt x="0" y="1021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Arc 27"/>
            <p:cNvSpPr>
              <a:spLocks/>
            </p:cNvSpPr>
            <p:nvPr/>
          </p:nvSpPr>
          <p:spPr bwMode="auto">
            <a:xfrm rot="20520000" flipH="1">
              <a:off x="4382535" y="2699531"/>
              <a:ext cx="2223908" cy="1052403"/>
            </a:xfrm>
            <a:custGeom>
              <a:avLst/>
              <a:gdLst>
                <a:gd name="G0" fmla="+- 0 0 0"/>
                <a:gd name="G1" fmla="+- 10216 0 0"/>
                <a:gd name="G2" fmla="+- 21600 0 0"/>
                <a:gd name="T0" fmla="*/ 19031 w 21588"/>
                <a:gd name="T1" fmla="*/ 0 h 10216"/>
                <a:gd name="T2" fmla="*/ 21588 w 21588"/>
                <a:gd name="T3" fmla="*/ 9487 h 10216"/>
                <a:gd name="T4" fmla="*/ 0 w 21588"/>
                <a:gd name="T5" fmla="*/ 10216 h 10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88" h="10216" fill="none" extrusionOk="0">
                  <a:moveTo>
                    <a:pt x="19031" y="-1"/>
                  </a:moveTo>
                  <a:cubicBezTo>
                    <a:pt x="20600" y="2923"/>
                    <a:pt x="21475" y="6170"/>
                    <a:pt x="21587" y="9487"/>
                  </a:cubicBezTo>
                </a:path>
                <a:path w="21588" h="10216" stroke="0" extrusionOk="0">
                  <a:moveTo>
                    <a:pt x="19031" y="-1"/>
                  </a:moveTo>
                  <a:cubicBezTo>
                    <a:pt x="20600" y="2923"/>
                    <a:pt x="21475" y="6170"/>
                    <a:pt x="21587" y="9487"/>
                  </a:cubicBezTo>
                  <a:lnTo>
                    <a:pt x="0" y="1021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7974433" y="2259144"/>
              <a:ext cx="477404" cy="45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N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>
              <a:off x="3626645" y="3359467"/>
              <a:ext cx="750206" cy="673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OT1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3480582" y="2445149"/>
              <a:ext cx="717811" cy="434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OT2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3506158" y="4357123"/>
              <a:ext cx="717811" cy="434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OZ1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5561837" y="4255795"/>
              <a:ext cx="835457" cy="511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ω</a:t>
              </a:r>
              <a:r>
                <a:rPr kumimoji="0" lang="pl-PL" sz="20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pl-PL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" name="AutoShape 35"/>
            <p:cNvCxnSpPr>
              <a:cxnSpLocks noChangeShapeType="1"/>
            </p:cNvCxnSpPr>
            <p:nvPr/>
          </p:nvCxnSpPr>
          <p:spPr bwMode="auto">
            <a:xfrm flipH="1">
              <a:off x="6711017" y="3704392"/>
              <a:ext cx="878083" cy="230198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w="med" len="lg"/>
            </a:ln>
          </p:spPr>
        </p:cxn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6555302" y="5021977"/>
              <a:ext cx="518324" cy="596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r>
                <a:rPr kumimoji="0" lang="pl-PL" sz="20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r>
                <a:rPr kumimoji="0" lang="pl-PL" sz="20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pl-PL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37"/>
            <p:cNvSpPr txBox="1">
              <a:spLocks noChangeArrowheads="1"/>
            </p:cNvSpPr>
            <p:nvPr/>
          </p:nvSpPr>
          <p:spPr bwMode="auto">
            <a:xfrm>
              <a:off x="7244717" y="4928216"/>
              <a:ext cx="613805" cy="562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r>
                <a:rPr kumimoji="0" lang="pl-PL" sz="20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w</a:t>
              </a:r>
              <a:r>
                <a:rPr kumimoji="0" lang="pl-PL" sz="2000" b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pl-PL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8" name="AutoShape 38"/>
            <p:cNvCxnSpPr>
              <a:cxnSpLocks noChangeShapeType="1"/>
            </p:cNvCxnSpPr>
            <p:nvPr/>
          </p:nvCxnSpPr>
          <p:spPr bwMode="auto">
            <a:xfrm>
              <a:off x="6397294" y="3214936"/>
              <a:ext cx="205454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9" name="Arc 39"/>
            <p:cNvSpPr>
              <a:spLocks/>
            </p:cNvSpPr>
            <p:nvPr/>
          </p:nvSpPr>
          <p:spPr bwMode="auto">
            <a:xfrm rot="2740412">
              <a:off x="6808309" y="2187968"/>
              <a:ext cx="1405287" cy="1796517"/>
            </a:xfrm>
            <a:custGeom>
              <a:avLst/>
              <a:gdLst>
                <a:gd name="G0" fmla="+- 0 0 0"/>
                <a:gd name="G1" fmla="+- 19372 0 0"/>
                <a:gd name="G2" fmla="+- 21600 0 0"/>
                <a:gd name="T0" fmla="*/ 9555 w 15148"/>
                <a:gd name="T1" fmla="*/ 0 h 19372"/>
                <a:gd name="T2" fmla="*/ 15148 w 15148"/>
                <a:gd name="T3" fmla="*/ 3974 h 19372"/>
                <a:gd name="T4" fmla="*/ 0 w 15148"/>
                <a:gd name="T5" fmla="*/ 19372 h 19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48" h="19372" fill="none" extrusionOk="0">
                  <a:moveTo>
                    <a:pt x="9554" y="0"/>
                  </a:moveTo>
                  <a:cubicBezTo>
                    <a:pt x="11619" y="1018"/>
                    <a:pt x="13507" y="2359"/>
                    <a:pt x="15147" y="3974"/>
                  </a:cubicBezTo>
                </a:path>
                <a:path w="15148" h="19372" stroke="0" extrusionOk="0">
                  <a:moveTo>
                    <a:pt x="9554" y="0"/>
                  </a:moveTo>
                  <a:cubicBezTo>
                    <a:pt x="11619" y="1018"/>
                    <a:pt x="13507" y="2359"/>
                    <a:pt x="15147" y="3974"/>
                  </a:cubicBezTo>
                  <a:lnTo>
                    <a:pt x="0" y="193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8313731" y="2584744"/>
              <a:ext cx="520029" cy="436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α</a:t>
              </a:r>
              <a:r>
                <a:rPr kumimoji="0" lang="pl-PL" sz="2000" b="0" i="1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w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" name="AutoShape 41"/>
            <p:cNvCxnSpPr>
              <a:cxnSpLocks noChangeShapeType="1"/>
            </p:cNvCxnSpPr>
            <p:nvPr/>
          </p:nvCxnSpPr>
          <p:spPr bwMode="auto">
            <a:xfrm flipH="1">
              <a:off x="6131312" y="2667141"/>
              <a:ext cx="1843121" cy="547795"/>
            </a:xfrm>
            <a:prstGeom prst="straightConnector1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 type="triangle" w="med" len="med"/>
            </a:ln>
          </p:spPr>
        </p:cxnSp>
        <p:cxnSp>
          <p:nvCxnSpPr>
            <p:cNvPr id="42" name="AutoShape 42"/>
            <p:cNvCxnSpPr>
              <a:cxnSpLocks noChangeShapeType="1"/>
            </p:cNvCxnSpPr>
            <p:nvPr/>
          </p:nvCxnSpPr>
          <p:spPr bwMode="auto">
            <a:xfrm>
              <a:off x="7974433" y="2667141"/>
              <a:ext cx="0" cy="54779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3" name="AutoShape 43"/>
            <p:cNvCxnSpPr>
              <a:cxnSpLocks noChangeShapeType="1"/>
            </p:cNvCxnSpPr>
            <p:nvPr/>
          </p:nvCxnSpPr>
          <p:spPr bwMode="auto">
            <a:xfrm flipH="1">
              <a:off x="6131312" y="2662027"/>
              <a:ext cx="1843121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4" name="AutoShape 44"/>
            <p:cNvCxnSpPr>
              <a:cxnSpLocks noChangeShapeType="1"/>
            </p:cNvCxnSpPr>
            <p:nvPr/>
          </p:nvCxnSpPr>
          <p:spPr bwMode="auto">
            <a:xfrm flipH="1">
              <a:off x="6131312" y="3214936"/>
              <a:ext cx="1843121" cy="0"/>
            </a:xfrm>
            <a:prstGeom prst="straightConnector1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 type="triangle" w="med" len="med"/>
            </a:ln>
          </p:spPr>
        </p:cxnSp>
        <p:cxnSp>
          <p:nvCxnSpPr>
            <p:cNvPr id="45" name="AutoShape 45"/>
            <p:cNvCxnSpPr>
              <a:cxnSpLocks noChangeShapeType="1"/>
            </p:cNvCxnSpPr>
            <p:nvPr/>
          </p:nvCxnSpPr>
          <p:spPr bwMode="auto">
            <a:xfrm>
              <a:off x="6139837" y="2662027"/>
              <a:ext cx="0" cy="552909"/>
            </a:xfrm>
            <a:prstGeom prst="straightConnector1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 type="triangle" w="med" len="med"/>
            </a:ln>
          </p:spPr>
        </p:cxnSp>
        <p:sp>
          <p:nvSpPr>
            <p:cNvPr id="46" name="Text Box 46"/>
            <p:cNvSpPr txBox="1">
              <a:spLocks noChangeArrowheads="1"/>
            </p:cNvSpPr>
            <p:nvPr/>
          </p:nvSpPr>
          <p:spPr bwMode="auto">
            <a:xfrm>
              <a:off x="5749206" y="2471662"/>
              <a:ext cx="554130" cy="400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200" b="1" i="1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cs typeface="Arial" pitchFamily="34" charset="0"/>
                </a:rPr>
                <a:t>P</a:t>
              </a:r>
              <a:r>
                <a:rPr kumimoji="0" lang="pl-PL" sz="2200" b="1" i="1" u="none" strike="noStrike" cap="none" normalizeH="0" baseline="-2500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 Box 47"/>
            <p:cNvSpPr txBox="1">
              <a:spLocks noChangeArrowheads="1"/>
            </p:cNvSpPr>
            <p:nvPr/>
          </p:nvSpPr>
          <p:spPr bwMode="auto">
            <a:xfrm>
              <a:off x="6672786" y="2569215"/>
              <a:ext cx="562655" cy="464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1" i="1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cs typeface="Arial" pitchFamily="34" charset="0"/>
                </a:rPr>
                <a:t>P</a:t>
              </a:r>
              <a:r>
                <a:rPr kumimoji="0" lang="pl-PL" sz="2000" b="1" i="1" u="none" strike="noStrike" cap="none" normalizeH="0" baseline="-2500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cs typeface="Arial" pitchFamily="34" charset="0"/>
                </a:rPr>
                <a:t>n</a:t>
              </a:r>
              <a:endPara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 Box 48"/>
            <p:cNvSpPr txBox="1">
              <a:spLocks noChangeArrowheads="1"/>
            </p:cNvSpPr>
            <p:nvPr/>
          </p:nvSpPr>
          <p:spPr bwMode="auto">
            <a:xfrm>
              <a:off x="7439657" y="2817545"/>
              <a:ext cx="622330" cy="427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200" b="1" i="1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cs typeface="Arial" pitchFamily="34" charset="0"/>
                </a:rPr>
                <a:t>P</a:t>
              </a:r>
              <a:r>
                <a:rPr kumimoji="0" lang="pl-PL" sz="2200" b="1" i="1" u="none" strike="noStrike" cap="none" normalizeH="0" baseline="-2500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cs typeface="Arial" pitchFamily="34" charset="0"/>
                </a:rPr>
                <a:t>w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5" name="Arc 7"/>
          <p:cNvSpPr>
            <a:spLocks/>
          </p:cNvSpPr>
          <p:nvPr/>
        </p:nvSpPr>
        <p:spPr bwMode="auto">
          <a:xfrm rot="18825872">
            <a:off x="3935007" y="3445018"/>
            <a:ext cx="4248253" cy="4237530"/>
          </a:xfrm>
          <a:custGeom>
            <a:avLst/>
            <a:gdLst>
              <a:gd name="G0" fmla="+- 0 0 0"/>
              <a:gd name="G1" fmla="+- 21542 0 0"/>
              <a:gd name="G2" fmla="+- 21600 0 0"/>
              <a:gd name="T0" fmla="*/ 1586 w 21600"/>
              <a:gd name="T1" fmla="*/ 0 h 21542"/>
              <a:gd name="T2" fmla="*/ 21600 w 21600"/>
              <a:gd name="T3" fmla="*/ 21542 h 21542"/>
              <a:gd name="T4" fmla="*/ 0 w 21600"/>
              <a:gd name="T5" fmla="*/ 21542 h 2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42" fill="none" extrusionOk="0">
                <a:moveTo>
                  <a:pt x="1585" y="0"/>
                </a:moveTo>
                <a:cubicBezTo>
                  <a:pt x="12869" y="831"/>
                  <a:pt x="21600" y="10227"/>
                  <a:pt x="21600" y="21542"/>
                </a:cubicBezTo>
              </a:path>
              <a:path w="21600" h="21542" stroke="0" extrusionOk="0">
                <a:moveTo>
                  <a:pt x="1585" y="0"/>
                </a:moveTo>
                <a:cubicBezTo>
                  <a:pt x="12869" y="831"/>
                  <a:pt x="21600" y="10227"/>
                  <a:pt x="21600" y="21542"/>
                </a:cubicBezTo>
                <a:lnTo>
                  <a:pt x="0" y="21542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lgDash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6" name="Arc 28"/>
          <p:cNvSpPr>
            <a:spLocks/>
          </p:cNvSpPr>
          <p:nvPr/>
        </p:nvSpPr>
        <p:spPr bwMode="auto">
          <a:xfrm rot="3652338" flipV="1">
            <a:off x="2174455" y="-997287"/>
            <a:ext cx="6355900" cy="5392393"/>
          </a:xfrm>
          <a:custGeom>
            <a:avLst/>
            <a:gdLst>
              <a:gd name="G0" fmla="+- 0 0 0"/>
              <a:gd name="G1" fmla="+- 16934 0 0"/>
              <a:gd name="G2" fmla="+- 21600 0 0"/>
              <a:gd name="T0" fmla="*/ 13409 w 20610"/>
              <a:gd name="T1" fmla="*/ 0 h 16934"/>
              <a:gd name="T2" fmla="*/ 20610 w 20610"/>
              <a:gd name="T3" fmla="*/ 10468 h 16934"/>
              <a:gd name="T4" fmla="*/ 0 w 20610"/>
              <a:gd name="T5" fmla="*/ 16934 h 16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10" h="16934" fill="none" extrusionOk="0">
                <a:moveTo>
                  <a:pt x="13408" y="0"/>
                </a:moveTo>
                <a:cubicBezTo>
                  <a:pt x="16804" y="2688"/>
                  <a:pt x="19313" y="6335"/>
                  <a:pt x="20609" y="10468"/>
                </a:cubicBezTo>
              </a:path>
              <a:path w="20610" h="16934" stroke="0" extrusionOk="0">
                <a:moveTo>
                  <a:pt x="13408" y="0"/>
                </a:moveTo>
                <a:cubicBezTo>
                  <a:pt x="16804" y="2688"/>
                  <a:pt x="19313" y="6335"/>
                  <a:pt x="20609" y="10468"/>
                </a:cubicBezTo>
                <a:lnTo>
                  <a:pt x="0" y="16934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prstDash val="lgDash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7" name="Arc 19"/>
          <p:cNvSpPr>
            <a:spLocks/>
          </p:cNvSpPr>
          <p:nvPr/>
        </p:nvSpPr>
        <p:spPr bwMode="auto">
          <a:xfrm rot="18731274">
            <a:off x="4487938" y="3605069"/>
            <a:ext cx="3432243" cy="436313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9895"/>
              <a:gd name="T1" fmla="*/ 0 h 21600"/>
              <a:gd name="T2" fmla="*/ 19895 w 19895"/>
              <a:gd name="T3" fmla="*/ 13190 h 21600"/>
              <a:gd name="T4" fmla="*/ 0 w 1989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895" h="21600" fill="none" extrusionOk="0">
                <a:moveTo>
                  <a:pt x="-1" y="0"/>
                </a:moveTo>
                <a:cubicBezTo>
                  <a:pt x="8679" y="0"/>
                  <a:pt x="16515" y="5195"/>
                  <a:pt x="19895" y="13189"/>
                </a:cubicBezTo>
              </a:path>
              <a:path w="19895" h="21600" stroke="0" extrusionOk="0">
                <a:moveTo>
                  <a:pt x="-1" y="0"/>
                </a:moveTo>
                <a:cubicBezTo>
                  <a:pt x="8679" y="0"/>
                  <a:pt x="16515" y="5195"/>
                  <a:pt x="19895" y="13189"/>
                </a:cubicBezTo>
                <a:lnTo>
                  <a:pt x="0" y="2160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9" name="Arc 33"/>
          <p:cNvSpPr>
            <a:spLocks/>
          </p:cNvSpPr>
          <p:nvPr/>
        </p:nvSpPr>
        <p:spPr bwMode="auto">
          <a:xfrm rot="19102302">
            <a:off x="5003161" y="5427784"/>
            <a:ext cx="1970429" cy="2499173"/>
          </a:xfrm>
          <a:custGeom>
            <a:avLst/>
            <a:gdLst>
              <a:gd name="G0" fmla="+- 0 0 0"/>
              <a:gd name="G1" fmla="+- 21196 0 0"/>
              <a:gd name="G2" fmla="+- 21600 0 0"/>
              <a:gd name="T0" fmla="*/ 4159 w 16775"/>
              <a:gd name="T1" fmla="*/ 0 h 21196"/>
              <a:gd name="T2" fmla="*/ 16775 w 16775"/>
              <a:gd name="T3" fmla="*/ 7589 h 21196"/>
              <a:gd name="T4" fmla="*/ 0 w 16775"/>
              <a:gd name="T5" fmla="*/ 21196 h 2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75" h="21196" fill="none" extrusionOk="0">
                <a:moveTo>
                  <a:pt x="4158" y="0"/>
                </a:moveTo>
                <a:cubicBezTo>
                  <a:pt x="9123" y="974"/>
                  <a:pt x="13588" y="3659"/>
                  <a:pt x="16775" y="7588"/>
                </a:cubicBezTo>
              </a:path>
              <a:path w="16775" h="21196" stroke="0" extrusionOk="0">
                <a:moveTo>
                  <a:pt x="4158" y="0"/>
                </a:moveTo>
                <a:cubicBezTo>
                  <a:pt x="9123" y="974"/>
                  <a:pt x="13588" y="3659"/>
                  <a:pt x="16775" y="7588"/>
                </a:cubicBezTo>
                <a:lnTo>
                  <a:pt x="0" y="21196"/>
                </a:lnTo>
                <a:close/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 type="triangle" w="med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857224" y="3143248"/>
            <a:ext cx="2500330" cy="785818"/>
          </a:xfrm>
          <a:prstGeom prst="rect">
            <a:avLst/>
          </a:prstGeom>
          <a:solidFill>
            <a:schemeClr val="bg1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928662" y="428604"/>
            <a:ext cx="2143140" cy="857256"/>
          </a:xfrm>
          <a:prstGeom prst="rect">
            <a:avLst/>
          </a:prstGeom>
          <a:solidFill>
            <a:schemeClr val="bg1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497397"/>
            <a:ext cx="1428760" cy="740833"/>
          </a:xfrm>
          <a:prstGeom prst="rect">
            <a:avLst/>
          </a:prstGeom>
          <a:noFill/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357562"/>
            <a:ext cx="1800225" cy="409575"/>
          </a:xfrm>
          <a:prstGeom prst="rect">
            <a:avLst/>
          </a:prstGeom>
          <a:noFill/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500570"/>
            <a:ext cx="1638300" cy="800100"/>
          </a:xfrm>
          <a:prstGeom prst="rect">
            <a:avLst/>
          </a:prstGeom>
          <a:noFill/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99A-D339-48AC-B704-324513793AF1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857224" y="3143248"/>
            <a:ext cx="2500330" cy="785818"/>
          </a:xfrm>
          <a:prstGeom prst="rect">
            <a:avLst/>
          </a:prstGeom>
          <a:solidFill>
            <a:schemeClr val="bg1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928662" y="428604"/>
            <a:ext cx="2143140" cy="857256"/>
          </a:xfrm>
          <a:prstGeom prst="rect">
            <a:avLst/>
          </a:prstGeom>
          <a:solidFill>
            <a:schemeClr val="bg1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497397"/>
            <a:ext cx="1428760" cy="740833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2571736" y="1571612"/>
            <a:ext cx="61436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Gdy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= 0            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14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= d                  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l-GR" sz="2400" dirty="0" smtClean="0">
                <a:latin typeface="Times New Roman"/>
                <a:cs typeface="Times New Roman"/>
              </a:rPr>
              <a:t>α</a:t>
            </a:r>
            <a:r>
              <a:rPr lang="pl-PL" sz="2060" i="1" baseline="-25000" dirty="0" smtClean="0">
                <a:latin typeface="Times New Roman"/>
                <a:cs typeface="Times New Roman"/>
              </a:rPr>
              <a:t>w</a:t>
            </a:r>
            <a:r>
              <a:rPr lang="pl-PL" sz="1400" i="1" dirty="0" smtClean="0">
                <a:latin typeface="Times New Roman"/>
                <a:cs typeface="Times New Roman"/>
              </a:rPr>
              <a:t> </a:t>
            </a:r>
            <a:r>
              <a:rPr lang="pl-PL" sz="2400" i="1" dirty="0" smtClean="0">
                <a:latin typeface="Times New Roman"/>
                <a:cs typeface="Times New Roman"/>
              </a:rPr>
              <a:t>= </a:t>
            </a:r>
            <a:r>
              <a:rPr lang="el-GR" sz="2400" dirty="0" smtClean="0">
                <a:latin typeface="Times New Roman"/>
                <a:cs typeface="Times New Roman"/>
              </a:rPr>
              <a:t>α</a:t>
            </a:r>
            <a:r>
              <a:rPr lang="pl-PL" sz="2400" i="1" dirty="0" smtClean="0">
                <a:latin typeface="Times New Roman"/>
                <a:cs typeface="Times New Roman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)</a:t>
            </a: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gdy 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pl-PL" sz="2400" i="1" dirty="0" smtClean="0">
                <a:latin typeface="Times New Roman"/>
                <a:cs typeface="Times New Roman"/>
              </a:rPr>
              <a:t>≠ </a:t>
            </a:r>
            <a:r>
              <a:rPr lang="pl-PL" sz="2400" dirty="0" smtClean="0">
                <a:latin typeface="Times New Roman"/>
                <a:cs typeface="Times New Roman"/>
              </a:rPr>
              <a:t>0,  zwykle           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14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i="1" dirty="0" smtClean="0">
                <a:latin typeface="Times New Roman"/>
                <a:cs typeface="Times New Roman"/>
              </a:rPr>
              <a:t> </a:t>
            </a:r>
            <a:r>
              <a:rPr lang="pl-PL" sz="2400" i="1" dirty="0" smtClean="0">
                <a:latin typeface="Times New Roman"/>
                <a:cs typeface="Times New Roman"/>
              </a:rPr>
              <a:t>≈ d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l-GR" sz="2400" dirty="0" smtClean="0">
                <a:latin typeface="Times New Roman"/>
                <a:cs typeface="Times New Roman"/>
              </a:rPr>
              <a:t>α</a:t>
            </a:r>
            <a:r>
              <a:rPr lang="pl-PL" sz="2070" i="1" baseline="-25000" dirty="0" smtClean="0">
                <a:latin typeface="Times New Roman"/>
                <a:cs typeface="Times New Roman"/>
              </a:rPr>
              <a:t>w</a:t>
            </a:r>
            <a:r>
              <a:rPr lang="pl-PL" sz="1400" i="1" dirty="0" smtClean="0">
                <a:latin typeface="Times New Roman"/>
                <a:cs typeface="Times New Roman"/>
              </a:rPr>
              <a:t>  </a:t>
            </a:r>
            <a:r>
              <a:rPr lang="pl-PL" sz="2400" i="1" dirty="0" smtClean="0">
                <a:latin typeface="Times New Roman"/>
                <a:cs typeface="Times New Roman"/>
              </a:rPr>
              <a:t>≈ </a:t>
            </a:r>
            <a:r>
              <a:rPr lang="el-GR" sz="2400" dirty="0" smtClean="0">
                <a:latin typeface="Times New Roman"/>
                <a:cs typeface="Times New Roman"/>
              </a:rPr>
              <a:t>α</a:t>
            </a:r>
            <a:r>
              <a:rPr lang="pl-PL" sz="2400" i="1" dirty="0" smtClean="0">
                <a:latin typeface="Times New Roman"/>
                <a:cs typeface="Times New Roman"/>
              </a:rPr>
              <a:t> </a:t>
            </a:r>
            <a:r>
              <a:rPr lang="pl-PL" sz="2400" dirty="0" smtClean="0">
                <a:latin typeface="Times New Roman"/>
                <a:cs typeface="Times New Roman"/>
              </a:rPr>
              <a:t>)</a:t>
            </a:r>
            <a:r>
              <a:rPr lang="pl-PL" sz="2400" i="1" dirty="0" smtClean="0">
                <a:latin typeface="Times New Roman"/>
                <a:cs typeface="Times New Roman"/>
              </a:rPr>
              <a:t> </a:t>
            </a:r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Łącznik prosty ze strzałką 8"/>
          <p:cNvCxnSpPr/>
          <p:nvPr/>
        </p:nvCxnSpPr>
        <p:spPr>
          <a:xfrm>
            <a:off x="4214810" y="1857364"/>
            <a:ext cx="500066" cy="158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5143504" y="2214554"/>
            <a:ext cx="500066" cy="158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357562"/>
            <a:ext cx="1800225" cy="409575"/>
          </a:xfrm>
          <a:prstGeom prst="rect">
            <a:avLst/>
          </a:prstGeom>
          <a:noFill/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428604"/>
            <a:ext cx="895350" cy="742950"/>
          </a:xfrm>
          <a:prstGeom prst="rect">
            <a:avLst/>
          </a:prstGeom>
          <a:noFill/>
        </p:spPr>
      </p:pic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Strzałka w lewo 20"/>
          <p:cNvSpPr/>
          <p:nvPr/>
        </p:nvSpPr>
        <p:spPr>
          <a:xfrm>
            <a:off x="4286248" y="571480"/>
            <a:ext cx="978408" cy="484632"/>
          </a:xfrm>
          <a:prstGeom prst="leftArrow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500570"/>
            <a:ext cx="1638300" cy="800100"/>
          </a:xfrm>
          <a:prstGeom prst="rect">
            <a:avLst/>
          </a:prstGeom>
          <a:noFill/>
        </p:spPr>
      </p:pic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7" name="Łącznik prosty ze strzałką 26"/>
          <p:cNvCxnSpPr/>
          <p:nvPr/>
        </p:nvCxnSpPr>
        <p:spPr>
          <a:xfrm>
            <a:off x="6429388" y="1857364"/>
            <a:ext cx="571504" cy="158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>
            <a:off x="6786578" y="2214554"/>
            <a:ext cx="285752" cy="158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99A-D339-48AC-B704-324513793AF1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23" name="Dowolny kształt 22"/>
          <p:cNvSpPr/>
          <p:nvPr/>
        </p:nvSpPr>
        <p:spPr>
          <a:xfrm>
            <a:off x="4138863" y="2358189"/>
            <a:ext cx="4154905" cy="1087655"/>
          </a:xfrm>
          <a:custGeom>
            <a:avLst/>
            <a:gdLst>
              <a:gd name="connsiteX0" fmla="*/ 3850105 w 4154905"/>
              <a:gd name="connsiteY0" fmla="*/ 0 h 1087655"/>
              <a:gd name="connsiteX1" fmla="*/ 3513221 w 4154905"/>
              <a:gd name="connsiteY1" fmla="*/ 567891 h 1087655"/>
              <a:gd name="connsiteX2" fmla="*/ 0 w 4154905"/>
              <a:gd name="connsiteY2" fmla="*/ 1087655 h 1087655"/>
              <a:gd name="connsiteX3" fmla="*/ 0 w 4154905"/>
              <a:gd name="connsiteY3" fmla="*/ 1087655 h 108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4905" h="1087655">
                <a:moveTo>
                  <a:pt x="3850105" y="0"/>
                </a:moveTo>
                <a:cubicBezTo>
                  <a:pt x="4002505" y="193307"/>
                  <a:pt x="4154905" y="386615"/>
                  <a:pt x="3513221" y="567891"/>
                </a:cubicBezTo>
                <a:cubicBezTo>
                  <a:pt x="2871537" y="749167"/>
                  <a:pt x="0" y="1087655"/>
                  <a:pt x="0" y="1087655"/>
                </a:cubicBezTo>
                <a:lnTo>
                  <a:pt x="0" y="1087655"/>
                </a:lnTo>
              </a:path>
            </a:pathLst>
          </a:custGeom>
          <a:ln w="19050">
            <a:solidFill>
              <a:srgbClr val="00B05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Dowolny kształt 25"/>
          <p:cNvSpPr/>
          <p:nvPr/>
        </p:nvSpPr>
        <p:spPr>
          <a:xfrm>
            <a:off x="3041584" y="2425566"/>
            <a:ext cx="5409397" cy="2521819"/>
          </a:xfrm>
          <a:custGeom>
            <a:avLst/>
            <a:gdLst>
              <a:gd name="connsiteX0" fmla="*/ 3850105 w 4154905"/>
              <a:gd name="connsiteY0" fmla="*/ 0 h 1087655"/>
              <a:gd name="connsiteX1" fmla="*/ 3513221 w 4154905"/>
              <a:gd name="connsiteY1" fmla="*/ 567891 h 1087655"/>
              <a:gd name="connsiteX2" fmla="*/ 0 w 4154905"/>
              <a:gd name="connsiteY2" fmla="*/ 1087655 h 1087655"/>
              <a:gd name="connsiteX3" fmla="*/ 0 w 4154905"/>
              <a:gd name="connsiteY3" fmla="*/ 1087655 h 1087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4905" h="1087655">
                <a:moveTo>
                  <a:pt x="3850105" y="0"/>
                </a:moveTo>
                <a:cubicBezTo>
                  <a:pt x="4002505" y="193307"/>
                  <a:pt x="4154905" y="386615"/>
                  <a:pt x="3513221" y="567891"/>
                </a:cubicBezTo>
                <a:cubicBezTo>
                  <a:pt x="2871537" y="749167"/>
                  <a:pt x="0" y="1087655"/>
                  <a:pt x="0" y="1087655"/>
                </a:cubicBezTo>
                <a:lnTo>
                  <a:pt x="0" y="1087655"/>
                </a:lnTo>
              </a:path>
            </a:pathLst>
          </a:custGeom>
          <a:ln w="19050">
            <a:solidFill>
              <a:srgbClr val="00B05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/>
          <p:cNvSpPr txBox="1"/>
          <p:nvPr/>
        </p:nvSpPr>
        <p:spPr>
          <a:xfrm>
            <a:off x="6915955" y="4353059"/>
            <a:ext cx="1545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Times New Roman"/>
                <a:cs typeface="Times New Roman"/>
              </a:rPr>
              <a:t>α</a:t>
            </a:r>
            <a:r>
              <a:rPr lang="pl-PL" sz="2400" dirty="0" smtClean="0">
                <a:latin typeface="Times New Roman"/>
                <a:cs typeface="Times New Roman"/>
              </a:rPr>
              <a:t> = 20</a:t>
            </a:r>
            <a:r>
              <a:rPr lang="pl-PL" sz="2400" baseline="30000" dirty="0" smtClean="0">
                <a:latin typeface="Times New Roman"/>
                <a:cs typeface="Times New Roman"/>
              </a:rPr>
              <a:t>°</a:t>
            </a:r>
            <a:r>
              <a:rPr lang="pl-PL" sz="2400" dirty="0" smtClean="0">
                <a:latin typeface="Times New Roman"/>
                <a:cs typeface="Times New Roman"/>
              </a:rPr>
              <a:t> 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0" y="0"/>
          <a:ext cx="8321675" cy="6781800"/>
        </p:xfrm>
        <a:graphic>
          <a:graphicData uri="http://schemas.openxmlformats.org/presentationml/2006/ole">
            <p:oleObj spid="_x0000_s15370" name="Dokument" r:id="rId3" imgW="5779770" imgH="4710303" progId="Word.Document.12">
              <p:embed/>
            </p:oleObj>
          </a:graphicData>
        </a:graphic>
      </p:graphicFrame>
      <p:sp>
        <p:nvSpPr>
          <p:cNvPr id="20" name="Prostokąt 19"/>
          <p:cNvSpPr/>
          <p:nvPr/>
        </p:nvSpPr>
        <p:spPr>
          <a:xfrm>
            <a:off x="6429388" y="2643182"/>
            <a:ext cx="2357454" cy="2571768"/>
          </a:xfrm>
          <a:prstGeom prst="rect">
            <a:avLst/>
          </a:prstGeom>
          <a:solidFill>
            <a:srgbClr val="FFF7C9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5857820" y="0"/>
            <a:ext cx="32861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Siły (nominalne)</a:t>
            </a:r>
          </a:p>
          <a:p>
            <a:r>
              <a:rPr lang="pl-PL" sz="28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w strefie zazębienia</a:t>
            </a:r>
          </a:p>
          <a:p>
            <a:r>
              <a:rPr lang="pl-PL" sz="28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kół walcowych</a:t>
            </a:r>
          </a:p>
          <a:p>
            <a:r>
              <a:rPr lang="pl-PL" sz="2800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o zębach skośnych</a:t>
            </a:r>
            <a:endParaRPr lang="pl-PL" sz="2800" dirty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3786190"/>
            <a:ext cx="1685925" cy="771525"/>
          </a:xfrm>
          <a:prstGeom prst="rect">
            <a:avLst/>
          </a:prstGeom>
          <a:noFill/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4714884"/>
            <a:ext cx="1485900" cy="409575"/>
          </a:xfrm>
          <a:prstGeom prst="rect">
            <a:avLst/>
          </a:prstGeom>
          <a:noFill/>
        </p:spPr>
      </p:pic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5786454"/>
            <a:ext cx="2228850" cy="800100"/>
          </a:xfrm>
          <a:prstGeom prst="rect">
            <a:avLst/>
          </a:prstGeom>
          <a:noFill/>
        </p:spPr>
      </p:pic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2714620"/>
            <a:ext cx="1314450" cy="781050"/>
          </a:xfrm>
          <a:prstGeom prst="rect">
            <a:avLst/>
          </a:prstGeom>
          <a:noFill/>
        </p:spPr>
      </p:pic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C99A-D339-48AC-B704-324513793AF1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4028</TotalTime>
  <Words>1018</Words>
  <Application>Microsoft Office PowerPoint</Application>
  <PresentationFormat>Pokaz na ekranie (4:3)</PresentationFormat>
  <Paragraphs>364</Paragraphs>
  <Slides>24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7" baseType="lpstr">
      <vt:lpstr>Motyw pakietu Office</vt:lpstr>
      <vt:lpstr>Projekt niestandardowy</vt:lpstr>
      <vt:lpstr>Dokument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</vt:vector>
  </TitlesOfParts>
  <Company>PW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Szopa</dc:creator>
  <cp:lastModifiedBy>Tadeusz</cp:lastModifiedBy>
  <cp:revision>397</cp:revision>
  <dcterms:created xsi:type="dcterms:W3CDTF">2008-11-18T10:40:27Z</dcterms:created>
  <dcterms:modified xsi:type="dcterms:W3CDTF">2018-10-01T09:57:41Z</dcterms:modified>
</cp:coreProperties>
</file>